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Wingdings 2" panose="05020102010507070707" pitchFamily="18" charset="2"/>
      <p:regular r:id="rId23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12F"/>
    <a:srgbClr val="BF8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2021/5/29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7851648" cy="18288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kumimoji="1" lang="ja-JP" alt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電池のしくみ</a:t>
            </a: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アニメーションで理解しよう！電池の仕組み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32AB8D-441D-480C-877B-0586FD651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しかし・・・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463F6EF-0981-4DEA-A154-6921BC30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ボルタの開発した電池には弱点が・・・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水素が発生する　＝　可燃性があり危険！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すぐに電圧が低下する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この弱点を克服するために作られたのがダニエル電池である</a:t>
            </a:r>
          </a:p>
        </p:txBody>
      </p:sp>
    </p:spTree>
    <p:extLst>
      <p:ext uri="{BB962C8B-B14F-4D97-AF65-F5344CB8AC3E}">
        <p14:creationId xmlns:p14="http://schemas.microsoft.com/office/powerpoint/2010/main" val="103452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9">
            <a:extLst>
              <a:ext uri="{FF2B5EF4-FFF2-40B4-BE49-F238E27FC236}">
                <a16:creationId xmlns:a16="http://schemas.microsoft.com/office/drawing/2014/main" id="{D3EE820F-96C5-4128-8394-02B2386CC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984" y="5302771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D0DE7FF-EA39-4BFD-A6B6-BBB199E6DDF2}"/>
              </a:ext>
            </a:extLst>
          </p:cNvPr>
          <p:cNvSpPr/>
          <p:nvPr/>
        </p:nvSpPr>
        <p:spPr>
          <a:xfrm>
            <a:off x="539552" y="2780928"/>
            <a:ext cx="7704856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3A22EF8B-9982-429D-8420-D8C353DD3DCC}"/>
              </a:ext>
            </a:extLst>
          </p:cNvPr>
          <p:cNvCxnSpPr/>
          <p:nvPr/>
        </p:nvCxnSpPr>
        <p:spPr>
          <a:xfrm>
            <a:off x="556968" y="1484784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C33DD69-92E1-44A8-B42D-ADB227E4F8BB}"/>
              </a:ext>
            </a:extLst>
          </p:cNvPr>
          <p:cNvCxnSpPr/>
          <p:nvPr/>
        </p:nvCxnSpPr>
        <p:spPr>
          <a:xfrm>
            <a:off x="8244408" y="1515848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1D7D3D4E-6180-48D8-91CE-EA195B660B62}"/>
              </a:ext>
            </a:extLst>
          </p:cNvPr>
          <p:cNvCxnSpPr/>
          <p:nvPr/>
        </p:nvCxnSpPr>
        <p:spPr>
          <a:xfrm>
            <a:off x="563080" y="6381328"/>
            <a:ext cx="770485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グループ化 67">
            <a:extLst>
              <a:ext uri="{FF2B5EF4-FFF2-40B4-BE49-F238E27FC236}">
                <a16:creationId xmlns:a16="http://schemas.microsoft.com/office/drawing/2014/main" id="{31CC5A12-3E37-4424-8B14-B7D6A048F851}"/>
              </a:ext>
            </a:extLst>
          </p:cNvPr>
          <p:cNvGrpSpPr/>
          <p:nvPr/>
        </p:nvGrpSpPr>
        <p:grpSpPr>
          <a:xfrm>
            <a:off x="1835696" y="188640"/>
            <a:ext cx="5256584" cy="4392488"/>
            <a:chOff x="1835696" y="188640"/>
            <a:chExt cx="5256584" cy="4392488"/>
          </a:xfrm>
        </p:grpSpPr>
        <p:grpSp>
          <p:nvGrpSpPr>
            <p:cNvPr id="18" name="グループ化 66">
              <a:extLst>
                <a:ext uri="{FF2B5EF4-FFF2-40B4-BE49-F238E27FC236}">
                  <a16:creationId xmlns:a16="http://schemas.microsoft.com/office/drawing/2014/main" id="{4B3B6B15-4A71-4199-8DDF-06F1839E26FE}"/>
                </a:ext>
              </a:extLst>
            </p:cNvPr>
            <p:cNvGrpSpPr/>
            <p:nvPr/>
          </p:nvGrpSpPr>
          <p:grpSpPr>
            <a:xfrm>
              <a:off x="2209384" y="291712"/>
              <a:ext cx="4392488" cy="977048"/>
              <a:chOff x="2209384" y="291712"/>
              <a:chExt cx="4392488" cy="977048"/>
            </a:xfrm>
          </p:grpSpPr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CF8C421D-CC45-4011-8261-03E9F8596306}"/>
                  </a:ext>
                </a:extLst>
              </p:cNvPr>
              <p:cNvSpPr/>
              <p:nvPr/>
            </p:nvSpPr>
            <p:spPr>
              <a:xfrm>
                <a:off x="2209384" y="291712"/>
                <a:ext cx="439248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DEAD1AB3-041B-43FD-9128-6A3B3E0BEBBB}"/>
                  </a:ext>
                </a:extLst>
              </p:cNvPr>
              <p:cNvSpPr/>
              <p:nvPr/>
            </p:nvSpPr>
            <p:spPr>
              <a:xfrm>
                <a:off x="2223032" y="332656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09B7C6E2-2E85-4514-9859-D107D2C6A2BB}"/>
                  </a:ext>
                </a:extLst>
              </p:cNvPr>
              <p:cNvSpPr/>
              <p:nvPr/>
            </p:nvSpPr>
            <p:spPr>
              <a:xfrm>
                <a:off x="6084168" y="404664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0D7641E-C2FD-443B-A075-FBA645366693}"/>
                </a:ext>
              </a:extLst>
            </p:cNvPr>
            <p:cNvSpPr/>
            <p:nvPr/>
          </p:nvSpPr>
          <p:spPr>
            <a:xfrm>
              <a:off x="5580112" y="1268760"/>
              <a:ext cx="1512168" cy="331236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F97A4BD-8717-40B2-BFB0-B065D989FF57}"/>
                </a:ext>
              </a:extLst>
            </p:cNvPr>
            <p:cNvSpPr/>
            <p:nvPr/>
          </p:nvSpPr>
          <p:spPr>
            <a:xfrm>
              <a:off x="1835696" y="1196752"/>
              <a:ext cx="1512168" cy="331236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ADEE356C-5CE6-42CB-9AD2-09ABE4080825}"/>
                </a:ext>
              </a:extLst>
            </p:cNvPr>
            <p:cNvSpPr txBox="1"/>
            <p:nvPr/>
          </p:nvSpPr>
          <p:spPr>
            <a:xfrm>
              <a:off x="1835696" y="119675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亜鉛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32CFB1A-4925-4856-AFB5-D50583DED254}"/>
                </a:ext>
              </a:extLst>
            </p:cNvPr>
            <p:cNvSpPr txBox="1"/>
            <p:nvPr/>
          </p:nvSpPr>
          <p:spPr>
            <a:xfrm>
              <a:off x="5580112" y="126876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銅</a:t>
              </a:r>
              <a:endParaRPr kumimoji="1" lang="ja-JP" altLang="en-US" sz="2800" dirty="0"/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946A00D7-0B93-4D5F-BD7C-300A62B718D9}"/>
                </a:ext>
              </a:extLst>
            </p:cNvPr>
            <p:cNvCxnSpPr/>
            <p:nvPr/>
          </p:nvCxnSpPr>
          <p:spPr>
            <a:xfrm flipV="1">
              <a:off x="2195736" y="260648"/>
              <a:ext cx="0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97BCDF0D-7268-4E55-B9E5-4D788ABA50E0}"/>
                </a:ext>
              </a:extLst>
            </p:cNvPr>
            <p:cNvCxnSpPr/>
            <p:nvPr/>
          </p:nvCxnSpPr>
          <p:spPr>
            <a:xfrm flipV="1">
              <a:off x="2699792" y="692696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157DBED9-B21D-40FC-B1B9-46AB05BFAD38}"/>
                </a:ext>
              </a:extLst>
            </p:cNvPr>
            <p:cNvCxnSpPr/>
            <p:nvPr/>
          </p:nvCxnSpPr>
          <p:spPr>
            <a:xfrm flipV="1">
              <a:off x="6588224" y="260648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97CB239-550B-424D-BC27-9B2772865949}"/>
                </a:ext>
              </a:extLst>
            </p:cNvPr>
            <p:cNvCxnSpPr/>
            <p:nvPr/>
          </p:nvCxnSpPr>
          <p:spPr>
            <a:xfrm flipV="1">
              <a:off x="6084168" y="69269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CD83288C-F4DE-478E-85BD-BCA086C65236}"/>
                </a:ext>
              </a:extLst>
            </p:cNvPr>
            <p:cNvCxnSpPr/>
            <p:nvPr/>
          </p:nvCxnSpPr>
          <p:spPr>
            <a:xfrm flipH="1">
              <a:off x="2699792" y="69269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E4572C1-9544-4DD3-9391-6CC94F8DCAB3}"/>
                </a:ext>
              </a:extLst>
            </p:cNvPr>
            <p:cNvCxnSpPr/>
            <p:nvPr/>
          </p:nvCxnSpPr>
          <p:spPr>
            <a:xfrm flipH="1">
              <a:off x="4499992" y="692696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B37BDB26-6710-4F4A-9C5E-312CBF9472BA}"/>
                </a:ext>
              </a:extLst>
            </p:cNvPr>
            <p:cNvCxnSpPr/>
            <p:nvPr/>
          </p:nvCxnSpPr>
          <p:spPr>
            <a:xfrm flipH="1">
              <a:off x="2195736" y="260648"/>
              <a:ext cx="43924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 descr="クリックすると新しいウィンドウで開きます">
              <a:extLst>
                <a:ext uri="{FF2B5EF4-FFF2-40B4-BE49-F238E27FC236}">
                  <a16:creationId xmlns:a16="http://schemas.microsoft.com/office/drawing/2014/main" id="{317A6AFA-BD2C-445F-9645-06B8C768C9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8930" r="39334"/>
            <a:stretch>
              <a:fillRect/>
            </a:stretch>
          </p:blipFill>
          <p:spPr bwMode="auto">
            <a:xfrm rot="10800000">
              <a:off x="3275856" y="188640"/>
              <a:ext cx="2088232" cy="1959113"/>
            </a:xfrm>
            <a:prstGeom prst="rect">
              <a:avLst/>
            </a:prstGeom>
            <a:noFill/>
          </p:spPr>
        </p:pic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A32F068-CECC-4A0A-827B-76E6FC72F6A0}"/>
              </a:ext>
            </a:extLst>
          </p:cNvPr>
          <p:cNvSpPr txBox="1"/>
          <p:nvPr/>
        </p:nvSpPr>
        <p:spPr>
          <a:xfrm>
            <a:off x="467544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－極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15465AE-8D07-451F-8231-A6D27E5B2804}"/>
              </a:ext>
            </a:extLst>
          </p:cNvPr>
          <p:cNvSpPr txBox="1"/>
          <p:nvPr/>
        </p:nvSpPr>
        <p:spPr>
          <a:xfrm>
            <a:off x="7236296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＋</a:t>
            </a:r>
            <a:r>
              <a:rPr kumimoji="1" lang="ja-JP" altLang="en-US" sz="3600" dirty="0"/>
              <a:t>極</a:t>
            </a:r>
          </a:p>
        </p:txBody>
      </p: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14EF2B2-4A72-4861-851C-64FD120CD830}"/>
              </a:ext>
            </a:extLst>
          </p:cNvPr>
          <p:cNvGrpSpPr/>
          <p:nvPr/>
        </p:nvGrpSpPr>
        <p:grpSpPr>
          <a:xfrm>
            <a:off x="2051720" y="2636912"/>
            <a:ext cx="1080120" cy="1080120"/>
            <a:chOff x="2051720" y="2636912"/>
            <a:chExt cx="1080120" cy="1080120"/>
          </a:xfrm>
        </p:grpSpPr>
        <p:sp>
          <p:nvSpPr>
            <p:cNvPr id="59" name="円/楕円 84">
              <a:extLst>
                <a:ext uri="{FF2B5EF4-FFF2-40B4-BE49-F238E27FC236}">
                  <a16:creationId xmlns:a16="http://schemas.microsoft.com/office/drawing/2014/main" id="{3F8B25C9-404E-4949-9A61-123E0EAB1ECF}"/>
                </a:ext>
              </a:extLst>
            </p:cNvPr>
            <p:cNvSpPr/>
            <p:nvPr/>
          </p:nvSpPr>
          <p:spPr>
            <a:xfrm>
              <a:off x="2051720" y="2636912"/>
              <a:ext cx="1080120" cy="10801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>
                  <a:solidFill>
                    <a:schemeClr val="tx1"/>
                  </a:solidFill>
                </a:rPr>
                <a:t>Zn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0" name="円/楕円 85">
              <a:extLst>
                <a:ext uri="{FF2B5EF4-FFF2-40B4-BE49-F238E27FC236}">
                  <a16:creationId xmlns:a16="http://schemas.microsoft.com/office/drawing/2014/main" id="{EC03D635-A57D-499F-B8A0-7198B72B003A}"/>
                </a:ext>
              </a:extLst>
            </p:cNvPr>
            <p:cNvSpPr/>
            <p:nvPr/>
          </p:nvSpPr>
          <p:spPr>
            <a:xfrm>
              <a:off x="2771800" y="2636912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86">
              <a:extLst>
                <a:ext uri="{FF2B5EF4-FFF2-40B4-BE49-F238E27FC236}">
                  <a16:creationId xmlns:a16="http://schemas.microsoft.com/office/drawing/2014/main" id="{CA4B25B8-6942-4135-9779-B710EEDBC498}"/>
                </a:ext>
              </a:extLst>
            </p:cNvPr>
            <p:cNvSpPr/>
            <p:nvPr/>
          </p:nvSpPr>
          <p:spPr>
            <a:xfrm>
              <a:off x="2123728" y="2636912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533B619F-A94E-4F69-BBB8-0AC892A0FAAC}"/>
              </a:ext>
            </a:extLst>
          </p:cNvPr>
          <p:cNvCxnSpPr>
            <a:endCxn id="5" idx="2"/>
          </p:cNvCxnSpPr>
          <p:nvPr/>
        </p:nvCxnSpPr>
        <p:spPr>
          <a:xfrm>
            <a:off x="4391980" y="2601900"/>
            <a:ext cx="0" cy="3779428"/>
          </a:xfrm>
          <a:prstGeom prst="line">
            <a:avLst/>
          </a:prstGeom>
          <a:ln w="635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638391CD-9E4C-499B-9591-904FA6415F48}"/>
              </a:ext>
            </a:extLst>
          </p:cNvPr>
          <p:cNvSpPr txBox="1"/>
          <p:nvPr/>
        </p:nvSpPr>
        <p:spPr>
          <a:xfrm>
            <a:off x="4018292" y="2420888"/>
            <a:ext cx="252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イオン交換膜</a:t>
            </a:r>
          </a:p>
        </p:txBody>
      </p:sp>
      <p:sp>
        <p:nvSpPr>
          <p:cNvPr id="82" name="円/楕円 58">
            <a:extLst>
              <a:ext uri="{FF2B5EF4-FFF2-40B4-BE49-F238E27FC236}">
                <a16:creationId xmlns:a16="http://schemas.microsoft.com/office/drawing/2014/main" id="{6FDB01CA-FAB5-4E4A-84AF-8CCA9691978F}"/>
              </a:ext>
            </a:extLst>
          </p:cNvPr>
          <p:cNvSpPr/>
          <p:nvPr/>
        </p:nvSpPr>
        <p:spPr>
          <a:xfrm>
            <a:off x="5888816" y="5020146"/>
            <a:ext cx="1080120" cy="1080120"/>
          </a:xfrm>
          <a:prstGeom prst="ellipse">
            <a:avLst/>
          </a:prstGeom>
          <a:solidFill>
            <a:srgbClr val="BF89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>
                <a:solidFill>
                  <a:schemeClr val="tx1"/>
                </a:solidFill>
              </a:rPr>
              <a:t>Cu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83" name="円/楕円 66">
            <a:extLst>
              <a:ext uri="{FF2B5EF4-FFF2-40B4-BE49-F238E27FC236}">
                <a16:creationId xmlns:a16="http://schemas.microsoft.com/office/drawing/2014/main" id="{E6B74018-17E4-4465-802E-60FFA1EA97E4}"/>
              </a:ext>
            </a:extLst>
          </p:cNvPr>
          <p:cNvSpPr/>
          <p:nvPr/>
        </p:nvSpPr>
        <p:spPr>
          <a:xfrm>
            <a:off x="6608896" y="5020146"/>
            <a:ext cx="288032" cy="2880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62">
            <a:extLst>
              <a:ext uri="{FF2B5EF4-FFF2-40B4-BE49-F238E27FC236}">
                <a16:creationId xmlns:a16="http://schemas.microsoft.com/office/drawing/2014/main" id="{4F896E0E-FA24-4283-BD1D-55FAE106486C}"/>
              </a:ext>
            </a:extLst>
          </p:cNvPr>
          <p:cNvSpPr/>
          <p:nvPr/>
        </p:nvSpPr>
        <p:spPr>
          <a:xfrm>
            <a:off x="5960824" y="5020146"/>
            <a:ext cx="288032" cy="2880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890C29F-79FA-434E-8638-341E4C0CE0FC}"/>
              </a:ext>
            </a:extLst>
          </p:cNvPr>
          <p:cNvSpPr txBox="1"/>
          <p:nvPr/>
        </p:nvSpPr>
        <p:spPr>
          <a:xfrm>
            <a:off x="6522287" y="514468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２＋</a:t>
            </a:r>
            <a:endParaRPr kumimoji="1" lang="ja-JP" altLang="en-US" sz="2000" b="1" dirty="0"/>
          </a:p>
        </p:txBody>
      </p: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4C440447-DF39-4D18-A008-CDADCD972827}"/>
              </a:ext>
            </a:extLst>
          </p:cNvPr>
          <p:cNvGrpSpPr/>
          <p:nvPr/>
        </p:nvGrpSpPr>
        <p:grpSpPr>
          <a:xfrm>
            <a:off x="4583881" y="4229468"/>
            <a:ext cx="1056360" cy="960453"/>
            <a:chOff x="4608767" y="4559365"/>
            <a:chExt cx="1056360" cy="960453"/>
          </a:xfrm>
        </p:grpSpPr>
        <p:grpSp>
          <p:nvGrpSpPr>
            <p:cNvPr id="75" name="グループ化 16">
              <a:extLst>
                <a:ext uri="{FF2B5EF4-FFF2-40B4-BE49-F238E27FC236}">
                  <a16:creationId xmlns:a16="http://schemas.microsoft.com/office/drawing/2014/main" id="{12D111F1-83D8-4FD1-9E8B-D8B194D4FE7F}"/>
                </a:ext>
              </a:extLst>
            </p:cNvPr>
            <p:cNvGrpSpPr/>
            <p:nvPr/>
          </p:nvGrpSpPr>
          <p:grpSpPr>
            <a:xfrm>
              <a:off x="4608767" y="4559365"/>
              <a:ext cx="982330" cy="960453"/>
              <a:chOff x="2365534" y="4628787"/>
              <a:chExt cx="982330" cy="960453"/>
            </a:xfrm>
          </p:grpSpPr>
          <p:sp>
            <p:nvSpPr>
              <p:cNvPr id="76" name="円/楕円 24">
                <a:extLst>
                  <a:ext uri="{FF2B5EF4-FFF2-40B4-BE49-F238E27FC236}">
                    <a16:creationId xmlns:a16="http://schemas.microsoft.com/office/drawing/2014/main" id="{AE29621F-AF42-4F81-BCAF-55C0AC25B921}"/>
                  </a:ext>
                </a:extLst>
              </p:cNvPr>
              <p:cNvSpPr/>
              <p:nvPr/>
            </p:nvSpPr>
            <p:spPr>
              <a:xfrm>
                <a:off x="2411760" y="4653136"/>
                <a:ext cx="936104" cy="936104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SO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4</a:t>
                </a:r>
                <a:endParaRPr kumimoji="1" lang="ja-JP" altLang="en-US" sz="20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円/楕円 25">
                <a:extLst>
                  <a:ext uri="{FF2B5EF4-FFF2-40B4-BE49-F238E27FC236}">
                    <a16:creationId xmlns:a16="http://schemas.microsoft.com/office/drawing/2014/main" id="{58C9BB6C-16F7-46D5-937A-A25721628FD5}"/>
                  </a:ext>
                </a:extLst>
              </p:cNvPr>
              <p:cNvSpPr/>
              <p:nvPr/>
            </p:nvSpPr>
            <p:spPr>
              <a:xfrm>
                <a:off x="2365534" y="4633972"/>
                <a:ext cx="288032" cy="2880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8" name="円/楕円 25">
                <a:extLst>
                  <a:ext uri="{FF2B5EF4-FFF2-40B4-BE49-F238E27FC236}">
                    <a16:creationId xmlns:a16="http://schemas.microsoft.com/office/drawing/2014/main" id="{6242A57F-FDE7-4880-8928-CB1EEC14DBA5}"/>
                  </a:ext>
                </a:extLst>
              </p:cNvPr>
              <p:cNvSpPr/>
              <p:nvPr/>
            </p:nvSpPr>
            <p:spPr>
              <a:xfrm>
                <a:off x="3048847" y="4628787"/>
                <a:ext cx="288032" cy="2880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99C378B-D40F-4565-BE13-B86760D4AC25}"/>
                </a:ext>
              </a:extLst>
            </p:cNvPr>
            <p:cNvSpPr txBox="1"/>
            <p:nvPr/>
          </p:nvSpPr>
          <p:spPr>
            <a:xfrm>
              <a:off x="5233079" y="47085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2-</a:t>
              </a:r>
              <a:endParaRPr kumimoji="1" lang="ja-JP" altLang="en-US" b="1" dirty="0"/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C8D47FEA-AA2B-4789-8805-847CE3B142C5}"/>
              </a:ext>
            </a:extLst>
          </p:cNvPr>
          <p:cNvGrpSpPr/>
          <p:nvPr/>
        </p:nvGrpSpPr>
        <p:grpSpPr>
          <a:xfrm>
            <a:off x="3316417" y="5293973"/>
            <a:ext cx="1056360" cy="960453"/>
            <a:chOff x="4608767" y="4559365"/>
            <a:chExt cx="1056360" cy="960453"/>
          </a:xfrm>
        </p:grpSpPr>
        <p:grpSp>
          <p:nvGrpSpPr>
            <p:cNvPr id="87" name="グループ化 16">
              <a:extLst>
                <a:ext uri="{FF2B5EF4-FFF2-40B4-BE49-F238E27FC236}">
                  <a16:creationId xmlns:a16="http://schemas.microsoft.com/office/drawing/2014/main" id="{7041DD31-B2A1-4B4E-898C-C7457B152B84}"/>
                </a:ext>
              </a:extLst>
            </p:cNvPr>
            <p:cNvGrpSpPr/>
            <p:nvPr/>
          </p:nvGrpSpPr>
          <p:grpSpPr>
            <a:xfrm>
              <a:off x="4608767" y="4559365"/>
              <a:ext cx="982330" cy="960453"/>
              <a:chOff x="2365534" y="4628787"/>
              <a:chExt cx="982330" cy="960453"/>
            </a:xfrm>
          </p:grpSpPr>
          <p:sp>
            <p:nvSpPr>
              <p:cNvPr id="89" name="円/楕円 24">
                <a:extLst>
                  <a:ext uri="{FF2B5EF4-FFF2-40B4-BE49-F238E27FC236}">
                    <a16:creationId xmlns:a16="http://schemas.microsoft.com/office/drawing/2014/main" id="{987FC17D-3EAA-420E-8946-627316D6475F}"/>
                  </a:ext>
                </a:extLst>
              </p:cNvPr>
              <p:cNvSpPr/>
              <p:nvPr/>
            </p:nvSpPr>
            <p:spPr>
              <a:xfrm>
                <a:off x="2411760" y="4653136"/>
                <a:ext cx="936104" cy="936104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2000" dirty="0">
                    <a:solidFill>
                      <a:schemeClr val="tx1"/>
                    </a:solidFill>
                  </a:rPr>
                  <a:t>SO</a:t>
                </a:r>
                <a:r>
                  <a:rPr lang="en-US" altLang="ja-JP" sz="2000" baseline="30000" dirty="0">
                    <a:solidFill>
                      <a:schemeClr val="tx1"/>
                    </a:solidFill>
                  </a:rPr>
                  <a:t>4</a:t>
                </a:r>
                <a:endParaRPr kumimoji="1" lang="ja-JP" altLang="en-US" sz="2000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円/楕円 25">
                <a:extLst>
                  <a:ext uri="{FF2B5EF4-FFF2-40B4-BE49-F238E27FC236}">
                    <a16:creationId xmlns:a16="http://schemas.microsoft.com/office/drawing/2014/main" id="{290BE33E-799A-49EA-9D81-347F5CBD6244}"/>
                  </a:ext>
                </a:extLst>
              </p:cNvPr>
              <p:cNvSpPr/>
              <p:nvPr/>
            </p:nvSpPr>
            <p:spPr>
              <a:xfrm>
                <a:off x="2365534" y="4633972"/>
                <a:ext cx="288032" cy="2880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円/楕円 25">
                <a:extLst>
                  <a:ext uri="{FF2B5EF4-FFF2-40B4-BE49-F238E27FC236}">
                    <a16:creationId xmlns:a16="http://schemas.microsoft.com/office/drawing/2014/main" id="{61F16C1C-44E2-429D-8D0D-F3DF4A505853}"/>
                  </a:ext>
                </a:extLst>
              </p:cNvPr>
              <p:cNvSpPr/>
              <p:nvPr/>
            </p:nvSpPr>
            <p:spPr>
              <a:xfrm>
                <a:off x="3048847" y="4628787"/>
                <a:ext cx="288032" cy="288032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3F94E0B9-472A-4901-8D29-DD3D20512608}"/>
                </a:ext>
              </a:extLst>
            </p:cNvPr>
            <p:cNvSpPr txBox="1"/>
            <p:nvPr/>
          </p:nvSpPr>
          <p:spPr>
            <a:xfrm>
              <a:off x="5233079" y="470856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2-</a:t>
              </a:r>
              <a:endParaRPr kumimoji="1" lang="ja-JP" altLang="en-US" b="1" dirty="0"/>
            </a:p>
          </p:txBody>
        </p:sp>
      </p:grp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737AF45-8B4F-485F-8944-D211DC59D32A}"/>
              </a:ext>
            </a:extLst>
          </p:cNvPr>
          <p:cNvSpPr txBox="1"/>
          <p:nvPr/>
        </p:nvSpPr>
        <p:spPr>
          <a:xfrm>
            <a:off x="1555627" y="4782185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２＋</a:t>
            </a:r>
            <a:endParaRPr kumimoji="1" lang="ja-JP" altLang="en-US" sz="3200" b="1" dirty="0"/>
          </a:p>
        </p:txBody>
      </p:sp>
      <p:sp>
        <p:nvSpPr>
          <p:cNvPr id="62" name="円/楕円 87">
            <a:extLst>
              <a:ext uri="{FF2B5EF4-FFF2-40B4-BE49-F238E27FC236}">
                <a16:creationId xmlns:a16="http://schemas.microsoft.com/office/drawing/2014/main" id="{48332A34-8CF2-4FE4-92E8-95706ABE0761}"/>
              </a:ext>
            </a:extLst>
          </p:cNvPr>
          <p:cNvSpPr/>
          <p:nvPr/>
        </p:nvSpPr>
        <p:spPr>
          <a:xfrm>
            <a:off x="2771800" y="263691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円/楕円 88">
            <a:extLst>
              <a:ext uri="{FF2B5EF4-FFF2-40B4-BE49-F238E27FC236}">
                <a16:creationId xmlns:a16="http://schemas.microsoft.com/office/drawing/2014/main" id="{E59D2B49-5BFF-4140-99D1-26DA53EBAC3D}"/>
              </a:ext>
            </a:extLst>
          </p:cNvPr>
          <p:cNvSpPr/>
          <p:nvPr/>
        </p:nvSpPr>
        <p:spPr>
          <a:xfrm>
            <a:off x="2123728" y="263691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33B7FEF0-390B-4187-A1C7-454EA18AAAE8}"/>
              </a:ext>
            </a:extLst>
          </p:cNvPr>
          <p:cNvSpPr txBox="1"/>
          <p:nvPr/>
        </p:nvSpPr>
        <p:spPr>
          <a:xfrm>
            <a:off x="5424217" y="5703723"/>
            <a:ext cx="290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Cu</a:t>
            </a:r>
            <a:r>
              <a:rPr lang="en-US" altLang="ja-JP" baseline="30000" dirty="0"/>
              <a:t>2</a:t>
            </a:r>
            <a:r>
              <a:rPr lang="ja-JP" altLang="en-US" baseline="30000" dirty="0"/>
              <a:t>＋</a:t>
            </a:r>
            <a:r>
              <a:rPr lang="ja-JP" altLang="en-US" dirty="0"/>
              <a:t>が減り</a:t>
            </a:r>
            <a:endParaRPr lang="en-US" altLang="ja-JP" dirty="0"/>
          </a:p>
          <a:p>
            <a:r>
              <a:rPr kumimoji="1" lang="ja-JP" altLang="en-US" dirty="0"/>
              <a:t>全体的に</a:t>
            </a:r>
            <a:r>
              <a:rPr kumimoji="1" lang="ja-JP" altLang="en-US" dirty="0">
                <a:solidFill>
                  <a:srgbClr val="0070C0"/>
                </a:solidFill>
              </a:rPr>
              <a:t>マイナス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41060481-CD43-446E-AF5C-3D29BDC9B8A1}"/>
              </a:ext>
            </a:extLst>
          </p:cNvPr>
          <p:cNvSpPr txBox="1"/>
          <p:nvPr/>
        </p:nvSpPr>
        <p:spPr>
          <a:xfrm>
            <a:off x="1480356" y="5734997"/>
            <a:ext cx="366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Zn</a:t>
            </a:r>
            <a:r>
              <a:rPr kumimoji="1" lang="ja-JP" altLang="en-US" baseline="30000" dirty="0"/>
              <a:t>２＋</a:t>
            </a:r>
            <a:r>
              <a:rPr kumimoji="1" lang="ja-JP" altLang="en-US" dirty="0"/>
              <a:t>が増えていき</a:t>
            </a:r>
            <a:endParaRPr kumimoji="1" lang="en-US" altLang="ja-JP" dirty="0"/>
          </a:p>
          <a:p>
            <a:r>
              <a:rPr kumimoji="1" lang="ja-JP" altLang="en-US" dirty="0"/>
              <a:t>全体的に</a:t>
            </a:r>
            <a:r>
              <a:rPr kumimoji="1" lang="ja-JP" altLang="en-US" dirty="0">
                <a:solidFill>
                  <a:srgbClr val="FF0000"/>
                </a:solidFill>
              </a:rPr>
              <a:t>プラス</a:t>
            </a:r>
          </a:p>
        </p:txBody>
      </p: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77799805-3E70-4DEE-AD36-DE33457C3A45}"/>
              </a:ext>
            </a:extLst>
          </p:cNvPr>
          <p:cNvGrpSpPr/>
          <p:nvPr/>
        </p:nvGrpSpPr>
        <p:grpSpPr>
          <a:xfrm>
            <a:off x="620268" y="3581727"/>
            <a:ext cx="1569476" cy="1080120"/>
            <a:chOff x="620268" y="3581727"/>
            <a:chExt cx="1569476" cy="1080120"/>
          </a:xfrm>
        </p:grpSpPr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5CFC6ECD-8C63-49CA-A31C-63884F3873DA}"/>
                </a:ext>
              </a:extLst>
            </p:cNvPr>
            <p:cNvGrpSpPr/>
            <p:nvPr/>
          </p:nvGrpSpPr>
          <p:grpSpPr>
            <a:xfrm>
              <a:off x="620268" y="3581727"/>
              <a:ext cx="1080120" cy="1080120"/>
              <a:chOff x="2051720" y="2636912"/>
              <a:chExt cx="1080120" cy="1080120"/>
            </a:xfrm>
          </p:grpSpPr>
          <p:sp>
            <p:nvSpPr>
              <p:cNvPr id="96" name="円/楕円 84">
                <a:extLst>
                  <a:ext uri="{FF2B5EF4-FFF2-40B4-BE49-F238E27FC236}">
                    <a16:creationId xmlns:a16="http://schemas.microsoft.com/office/drawing/2014/main" id="{3FE73499-D964-4F4E-8417-127E9089EBC3}"/>
                  </a:ext>
                </a:extLst>
              </p:cNvPr>
              <p:cNvSpPr/>
              <p:nvPr/>
            </p:nvSpPr>
            <p:spPr>
              <a:xfrm>
                <a:off x="2051720" y="2636912"/>
                <a:ext cx="1080120" cy="108012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600" dirty="0">
                    <a:solidFill>
                      <a:schemeClr val="tx1"/>
                    </a:solidFill>
                  </a:rPr>
                  <a:t>Zn</a:t>
                </a:r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円/楕円 85">
                <a:extLst>
                  <a:ext uri="{FF2B5EF4-FFF2-40B4-BE49-F238E27FC236}">
                    <a16:creationId xmlns:a16="http://schemas.microsoft.com/office/drawing/2014/main" id="{D7F1C776-F620-46F3-A2D6-1CB408E3D670}"/>
                  </a:ext>
                </a:extLst>
              </p:cNvPr>
              <p:cNvSpPr/>
              <p:nvPr/>
            </p:nvSpPr>
            <p:spPr>
              <a:xfrm>
                <a:off x="2771800" y="2636912"/>
                <a:ext cx="288032" cy="28803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86">
                <a:extLst>
                  <a:ext uri="{FF2B5EF4-FFF2-40B4-BE49-F238E27FC236}">
                    <a16:creationId xmlns:a16="http://schemas.microsoft.com/office/drawing/2014/main" id="{50FC00B0-392A-431B-8123-9D00737C9A39}"/>
                  </a:ext>
                </a:extLst>
              </p:cNvPr>
              <p:cNvSpPr/>
              <p:nvPr/>
            </p:nvSpPr>
            <p:spPr>
              <a:xfrm>
                <a:off x="2123728" y="2636912"/>
                <a:ext cx="288032" cy="28803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FF3CDFDF-7BD4-434A-A486-6730E8858AC5}"/>
                </a:ext>
              </a:extLst>
            </p:cNvPr>
            <p:cNvSpPr txBox="1"/>
            <p:nvPr/>
          </p:nvSpPr>
          <p:spPr>
            <a:xfrm>
              <a:off x="1253640" y="3726814"/>
              <a:ext cx="936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/>
                <a:t>２＋</a:t>
              </a:r>
              <a:endParaRPr kumimoji="1" lang="ja-JP" altLang="en-US" sz="2000" b="1" dirty="0"/>
            </a:p>
          </p:txBody>
        </p:sp>
      </p:grp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2439E2B-11E4-48A2-9C5E-4B332CC61DCD}"/>
              </a:ext>
            </a:extLst>
          </p:cNvPr>
          <p:cNvSpPr txBox="1"/>
          <p:nvPr/>
        </p:nvSpPr>
        <p:spPr>
          <a:xfrm>
            <a:off x="309632" y="6442070"/>
            <a:ext cx="8640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00B050"/>
                </a:solidFill>
              </a:rPr>
              <a:t>イオンが交換膜を通り、移動して全体的に０になる </a:t>
            </a:r>
            <a:r>
              <a:rPr lang="ja-JP" altLang="en-US" dirty="0">
                <a:solidFill>
                  <a:srgbClr val="00B050"/>
                </a:solidFill>
              </a:rPr>
              <a:t>＝膜 に電流が流れて回路ができる</a:t>
            </a:r>
            <a:endParaRPr kumimoji="1" lang="en-US" altLang="ja-JP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3541 0.3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301 L 0.00156 -0.00301 C -0.00104 -0.03426 -0.00035 -0.02291 -0.00035 -0.08055 C -0.00035 -0.08935 0.00034 -0.12291 0.0026 -0.13495 C 0.00486 -0.14768 0.00208 -0.13171 0.00451 -0.14652 C 0.00486 -0.14838 0.00521 -0.15 0.00538 -0.15185 C 0.0059 -0.15393 0.00607 -0.15625 0.00642 -0.15833 C 0.00694 -0.16088 0.00781 -0.16342 0.00833 -0.16597 C 0.00868 -0.16782 0.00902 -0.16944 0.00937 -0.17129 C 0.00989 -0.17384 0.01076 -0.17638 0.01128 -0.17893 C 0.01163 -0.18078 0.0118 -0.1824 0.01232 -0.18426 C 0.01284 -0.1868 0.01354 -0.18935 0.01423 -0.19189 C 0.01458 -0.19328 0.01493 -0.19444 0.0151 -0.19583 L 0.01614 -0.20092 C 0.01684 -0.20833 0.01788 -0.22129 0.01805 -0.22824 C 0.01857 -0.24884 0.0184 -0.26967 0.01909 -0.29027 C 0.01909 -0.2949 0.02031 -0.29884 0.021 -0.30324 C 0.02274 -0.31435 0.02083 -0.30532 0.02396 -0.31759 C 0.0243 -0.31875 0.02413 -0.32037 0.02482 -0.32129 L 0.02673 -0.32407 C 0.02708 -0.32523 0.02725 -0.32662 0.02777 -0.32777 C 0.02899 -0.33055 0.03177 -0.33194 0.03368 -0.3331 C 0.03455 -0.33356 0.03559 -0.33379 0.03646 -0.33426 C 0.03784 -0.33518 0.03906 -0.33611 0.04045 -0.33703 C 0.04236 -0.33796 0.04427 -0.33865 0.04618 -0.33958 L 0.05208 -0.34213 C 0.05451 -0.34328 0.05625 -0.34398 0.05885 -0.34467 C 0.06319 -0.34583 0.07274 -0.34722 0.07639 -0.34722 C 0.10607 -0.34838 0.21076 -0.34953 0.22968 -0.34976 L 0.32864 -0.34861 C 0.34097 -0.34838 0.37326 -0.34676 0.38698 -0.34606 C 0.3934 -0.34305 0.38541 -0.34652 0.39566 -0.34351 C 0.3967 -0.34305 0.39757 -0.34236 0.39861 -0.34213 C 0.40017 -0.34166 0.40173 -0.3412 0.40347 -0.34074 C 0.40468 -0.34004 0.4059 -0.33888 0.40729 -0.33819 C 0.40833 -0.33773 0.40937 -0.3375 0.41024 -0.33703 C 0.41423 -0.33426 0.41198 -0.33495 0.4151 -0.33171 C 0.41597 -0.33078 0.41701 -0.33009 0.41805 -0.32916 C 0.42257 -0.3199 0.41666 -0.33101 0.42378 -0.32129 C 0.42465 -0.32037 0.425 -0.31875 0.42569 -0.31759 C 0.4276 -0.31481 0.42986 -0.31273 0.43159 -0.30972 C 0.43246 -0.3081 0.4335 -0.30625 0.43455 -0.30463 C 0.43576 -0.30277 0.43836 -0.2993 0.43836 -0.2993 C 0.4408 -0.28958 0.4375 -0.30162 0.44132 -0.29166 C 0.44375 -0.28495 0.44045 -0.29027 0.44427 -0.28518 C 0.44444 -0.28333 0.44479 -0.28171 0.44514 -0.27986 C 0.44548 -0.2787 0.44583 -0.27731 0.44618 -0.27615 C 0.44652 -0.27384 0.44687 -0.27176 0.44705 -0.26967 C 0.44774 -0.26435 0.44896 -0.25416 0.44896 -0.25416 C 0.44878 -0.21435 0.44861 -0.17476 0.44809 -0.13495 C 0.44791 -0.13009 0.4467 -0.12176 0.44618 -0.11689 C 0.44531 -0.10856 0.44531 -0.10648 0.44427 -0.09861 C 0.44392 -0.09699 0.44357 -0.09537 0.44323 -0.09351 C 0.44218 -0.08726 0.44184 -0.0831 0.44027 -0.07662 C 0.43993 -0.07546 0.43958 -0.07407 0.43941 -0.07291 C 0.43889 -0.07106 0.43871 -0.06944 0.43836 -0.06759 C 0.43802 -0.0662 0.43767 -0.06504 0.43732 -0.06365 C 0.43593 -0.05555 0.43698 -0.05648 0.43455 -0.04699 C 0.43385 -0.04421 0.43368 -0.04143 0.43246 -0.03912 L 0.43055 -0.03518 C 0.4283 -0.02592 0.43107 -0.0375 0.42864 -0.02615 C 0.4283 -0.025 0.42795 -0.02361 0.42777 -0.02222 C 0.42725 -0.0206 0.42708 -0.01875 0.42673 -0.01713 C 0.42621 -0.01458 0.42534 -0.01203 0.42482 -0.00926 L 0.42187 0.00232 L 0.41892 0.01389 C 0.41857 0.01528 0.41857 0.01667 0.41805 0.01783 L 0.41597 0.02176 C 0.41354 0.03149 0.41684 0.01945 0.41319 0.0294 C 0.40902 0.04028 0.4158 0.02616 0.41024 0.03727 C 0.40955 0.03982 0.40937 0.04283 0.40833 0.04491 C 0.40764 0.0463 0.40694 0.04746 0.40642 0.04885 C 0.4059 0.05024 0.4059 0.05162 0.40538 0.05278 C 0.40486 0.05417 0.40399 0.05533 0.40347 0.05672 C 0.40121 0.0625 0.40364 0.05903 0.40156 0.06181 L 0.39757 0.07362 " pathEditMode="relative" ptsTypes="AAAAAAAAAAAAAAAAAAAAAAAAAAAAAAAAAAAAAAAAAAAAAAAAAAAAAAAAAAAAAAAAAAAAAAAAAAAA">
                                      <p:cBhvr>
                                        <p:cTn id="15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16 L -0.00139 0.00116 C -0.00191 -0.00277 -0.0026 -0.00671 -0.0033 -0.01064 C -0.00347 -0.0118 -0.00399 -0.01319 -0.00417 -0.01435 C -0.00451 -0.0162 -0.00469 -0.01805 -0.00521 -0.01967 C -0.00573 -0.02106 -0.0066 -0.02222 -0.00712 -0.02361 C -0.00764 -0.02476 -0.00764 -0.02615 -0.00816 -0.02731 C -0.01128 -0.03657 -0.01094 -0.03564 -0.01389 -0.04166 C -0.01667 -0.05254 -0.01285 -0.03912 -0.01684 -0.04814 C -0.01736 -0.0493 -0.01736 -0.05069 -0.01788 -0.05208 C -0.01892 -0.05463 -0.02101 -0.05671 -0.0217 -0.05972 C -0.02205 -0.06111 -0.02222 -0.0625 -0.02274 -0.06365 C -0.0276 -0.07662 -0.02153 -0.05671 -0.02656 -0.07268 C -0.02691 -0.07384 -0.02708 -0.07546 -0.0276 -0.07662 C -0.02812 -0.07801 -0.02899 -0.07916 -0.02951 -0.08055 C -0.03351 -0.0912 -0.02674 -0.07708 -0.03247 -0.08819 C -0.03281 -0.09097 -0.03351 -0.09467 -0.03437 -0.09722 C -0.0349 -0.09907 -0.03576 -0.10069 -0.03628 -0.10254 C -0.03681 -0.10416 -0.03681 -0.10601 -0.03715 -0.10763 C -0.03785 -0.10995 -0.03854 -0.11203 -0.03924 -0.11412 C -0.03958 -0.11551 -0.03976 -0.11666 -0.0401 -0.11805 C -0.04219 -0.1243 -0.04184 -0.12152 -0.04306 -0.12708 C -0.04375 -0.13055 -0.0441 -0.13402 -0.04497 -0.1375 C -0.04566 -0.14004 -0.04653 -0.14259 -0.04687 -0.14513 C -0.04757 -0.14953 -0.04826 -0.1537 -0.04896 -0.1581 C -0.05017 -0.16805 -0.04948 -0.16342 -0.05087 -0.17245 C -0.05122 -0.17963 -0.05156 -0.18703 -0.05174 -0.19444 C -0.05208 -0.20347 -0.05226 -0.2125 -0.05278 -0.22152 C -0.05295 -0.22638 -0.05347 -0.23101 -0.05365 -0.23588 C -0.05347 -0.25185 -0.0533 -0.26782 -0.05278 -0.28379 C -0.05278 -0.28541 -0.05122 -0.29583 -0.05087 -0.29791 C -0.05069 -0.29907 -0.04948 -0.30555 -0.04896 -0.30694 C -0.04774 -0.30972 -0.04635 -0.31226 -0.04497 -0.31481 C -0.04427 -0.31597 -0.04392 -0.31759 -0.04306 -0.31875 C -0.04184 -0.32037 -0.0401 -0.32176 -0.03924 -0.32384 C -0.03854 -0.32523 -0.03819 -0.32662 -0.03715 -0.32777 C -0.02899 -0.33726 -0.0342 -0.33032 -0.02847 -0.33426 C -0.02743 -0.33495 -0.02656 -0.33611 -0.02552 -0.3368 C -0.02465 -0.3375 -0.02361 -0.3375 -0.02274 -0.33819 C -0.0217 -0.33888 -0.02083 -0.34004 -0.01979 -0.34074 C -0.01562 -0.34305 -0.01406 -0.34305 -0.01007 -0.34467 C -0.00903 -0.3449 -0.00816 -0.3456 -0.00712 -0.34583 C -0.00486 -0.34652 -0.0026 -0.34676 -0.00035 -0.34722 C 0.00851 -0.34907 0.00052 -0.34814 0.01233 -0.34976 C 0.01615 -0.35023 0.01997 -0.35069 0.02396 -0.35092 L 0.11319 -0.34976 L 0.15972 -0.34838 L 0.26076 -0.34722 C 0.26979 -0.34676 0.27882 -0.34676 0.28785 -0.34583 C 0.29184 -0.34537 0.29566 -0.34421 0.29965 -0.34328 C 0.30451 -0.34213 0.31042 -0.34097 0.3151 -0.33935 C 0.31771 -0.33842 0.32031 -0.3375 0.32292 -0.3368 C 0.3375 -0.33287 0.31927 -0.33796 0.3316 -0.33426 C 0.33628 -0.33287 0.33941 -0.3324 0.34427 -0.33032 L 0.35 -0.32777 C 0.35191 -0.32523 0.35243 -0.3243 0.35486 -0.32245 C 0.35573 -0.32199 0.35677 -0.32176 0.35781 -0.32129 C 0.36441 -0.3125 0.36128 -0.31551 0.36649 -0.31088 C 0.36788 -0.30833 0.36979 -0.30625 0.37049 -0.30324 C 0.37101 -0.29976 0.37153 -0.29606 0.3724 -0.29282 C 0.37326 -0.28912 0.37361 -0.28773 0.37431 -0.28379 C 0.37465 -0.28125 0.375 -0.27847 0.37535 -0.27592 C 0.37639 -0.26597 0.37656 -0.26203 0.37726 -0.25138 C 0.37691 -0.22939 0.37691 -0.2074 0.37622 -0.18541 C 0.37622 -0.18263 0.37552 -0.18009 0.37535 -0.17754 C 0.37483 -0.17245 0.37465 -0.16713 0.37431 -0.16203 C 0.37396 -0.15763 0.37361 -0.15347 0.37326 -0.14907 C 0.37309 -0.1375 0.37292 -0.12569 0.3724 -0.11412 C 0.37222 -0.10972 0.3717 -0.10555 0.37135 -0.10115 C 0.37101 -0.09305 0.37083 -0.08472 0.37049 -0.07662 C 0.37066 -0.06157 0.36771 -0.0081 0.3724 0.02315 C 0.37413 0.03519 0.3724 0.02223 0.37431 0.03218 C 0.37465 0.03426 0.37483 0.03658 0.37535 0.03866 C 0.3776 0.0507 0.37483 0.03149 0.37726 0.04908 C 0.37795 0.05487 0.37795 0.05672 0.37917 0.06204 C 0.38003 0.06551 0.38073 0.07061 0.38299 0.07362 C 0.38351 0.07431 0.38438 0.07454 0.38507 0.075 L 0.38403 0.075 " pathEditMode="relative" ptsTypes="AAAAAAAAAAAAAAAAAAAAAAAAAAAAAAAAAAAAAAAAAAAAAAAAAAAAAAAAAAAAAAAAAAAAAAAAAAAAAA">
                                      <p:cBhvr>
                                        <p:cTn id="19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85185E-6 L -0.03073 -0.2763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3837 -0.000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0.44079 0.1590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1" grpId="0"/>
      <p:bldP spid="38" grpId="0"/>
      <p:bldP spid="62" grpId="0" animBg="1"/>
      <p:bldP spid="63" grpId="0" animBg="1"/>
      <p:bldP spid="93" grpId="0"/>
      <p:bldP spid="94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1E199-3695-4546-9C15-EA357E5A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ダニエル電池の利点と特徴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DB757C-34CB-480D-A445-4AE45194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長い時間安定して電圧を得られる</a:t>
            </a:r>
            <a:endParaRPr kumimoji="1" lang="en-US" altLang="ja-JP" dirty="0"/>
          </a:p>
          <a:p>
            <a:r>
              <a:rPr lang="ja-JP" altLang="en-US" dirty="0"/>
              <a:t>水素が発生せず、危険性が低下する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硫酸銅水溶液にある銅イオンは減っていく。</a:t>
            </a:r>
            <a:endParaRPr lang="en-US" altLang="ja-JP" dirty="0"/>
          </a:p>
          <a:p>
            <a:r>
              <a:rPr lang="ja-JP" altLang="en-US" dirty="0"/>
              <a:t>硫酸亜鉛水溶液はプラスになるため、陽イオンである銅イオンがイオン交換膜を通っていくことはない</a:t>
            </a:r>
            <a:endParaRPr lang="en-US" altLang="ja-JP" dirty="0"/>
          </a:p>
          <a:p>
            <a:r>
              <a:rPr lang="ja-JP" altLang="en-US" dirty="0"/>
              <a:t>硫酸亜鉛水溶液は薄いほど、硫酸銅水溶液は濃いほど電池は長持ちする</a:t>
            </a:r>
            <a:endParaRPr lang="en-US" altLang="ja-JP" dirty="0"/>
          </a:p>
          <a:p>
            <a:r>
              <a:rPr lang="ja-JP" altLang="en-US" dirty="0"/>
              <a:t>両極での反応の様子をイオン式で表してみよう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69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A1979A-E53E-489E-89E4-B9E5B23A5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イオン式をつかった反応の様子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3DBDA7-00F0-498C-80C1-6D5B443B6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/>
              <a:t>＋極</a:t>
            </a:r>
            <a:endParaRPr lang="en-US" altLang="ja-JP" sz="4400" dirty="0"/>
          </a:p>
          <a:p>
            <a:pPr marL="0" indent="0">
              <a:buNone/>
            </a:pPr>
            <a:r>
              <a:rPr kumimoji="1" lang="en-US" altLang="ja-JP" sz="4400" dirty="0"/>
              <a:t>Zn</a:t>
            </a:r>
            <a:r>
              <a:rPr lang="ja-JP" altLang="en-US" sz="4400" dirty="0"/>
              <a:t>　→　</a:t>
            </a:r>
            <a:r>
              <a:rPr lang="en-US" altLang="ja-JP" sz="4400" dirty="0"/>
              <a:t>Zn</a:t>
            </a:r>
            <a:r>
              <a:rPr lang="ja-JP" altLang="en-US" sz="4400" baseline="30000" dirty="0"/>
              <a:t>２＋</a:t>
            </a:r>
            <a:r>
              <a:rPr lang="ja-JP" altLang="en-US" sz="4400" dirty="0"/>
              <a:t>　＋　２</a:t>
            </a:r>
            <a:r>
              <a:rPr lang="en-US" altLang="ja-JP" sz="4400" dirty="0"/>
              <a:t>e</a:t>
            </a:r>
            <a:r>
              <a:rPr lang="ja-JP" altLang="en-US" sz="4400" baseline="30000" dirty="0"/>
              <a:t>－</a:t>
            </a:r>
            <a:endParaRPr lang="en-US" altLang="ja-JP" sz="4400" baseline="30000" dirty="0"/>
          </a:p>
          <a:p>
            <a:endParaRPr kumimoji="1" lang="en-US" altLang="ja-JP" sz="4400" dirty="0"/>
          </a:p>
          <a:p>
            <a:r>
              <a:rPr lang="ja-JP" altLang="en-US" sz="4400" dirty="0"/>
              <a:t>－</a:t>
            </a:r>
            <a:r>
              <a:rPr kumimoji="1" lang="ja-JP" altLang="en-US" sz="4400" dirty="0"/>
              <a:t>極</a:t>
            </a:r>
            <a:endParaRPr lang="en-US" altLang="ja-JP" sz="4400" dirty="0"/>
          </a:p>
          <a:p>
            <a:pPr marL="0" indent="0">
              <a:buNone/>
            </a:pPr>
            <a:r>
              <a:rPr kumimoji="1" lang="en-US" altLang="ja-JP" sz="4400" dirty="0"/>
              <a:t>Cu</a:t>
            </a:r>
            <a:r>
              <a:rPr kumimoji="1" lang="ja-JP" altLang="en-US" sz="4400" baseline="30000" dirty="0"/>
              <a:t>２＋</a:t>
            </a:r>
            <a:r>
              <a:rPr kumimoji="1" lang="ja-JP" altLang="en-US" sz="4400" dirty="0"/>
              <a:t>　＋　２</a:t>
            </a:r>
            <a:r>
              <a:rPr kumimoji="1" lang="en-US" altLang="ja-JP" sz="4400" dirty="0"/>
              <a:t>e</a:t>
            </a:r>
            <a:r>
              <a:rPr kumimoji="1" lang="ja-JP" altLang="en-US" sz="4400" baseline="30000" dirty="0"/>
              <a:t>－</a:t>
            </a:r>
            <a:r>
              <a:rPr kumimoji="1" lang="ja-JP" altLang="en-US" sz="4400" dirty="0"/>
              <a:t> 　→　</a:t>
            </a:r>
            <a:r>
              <a:rPr kumimoji="1" lang="en-US" altLang="ja-JP" sz="4400" dirty="0"/>
              <a:t>Cu</a:t>
            </a:r>
            <a:endParaRPr kumimoji="1" lang="ja-JP" altLang="en-US" sz="4400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1D8023BB-0073-4E8D-9177-3C558A1BB01F}"/>
              </a:ext>
            </a:extLst>
          </p:cNvPr>
          <p:cNvSpPr/>
          <p:nvPr/>
        </p:nvSpPr>
        <p:spPr>
          <a:xfrm rot="2444390">
            <a:off x="4018817" y="3613157"/>
            <a:ext cx="648072" cy="14141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B64465-3E7A-4240-AEC6-2537A7CADD35}"/>
              </a:ext>
            </a:extLst>
          </p:cNvPr>
          <p:cNvSpPr txBox="1"/>
          <p:nvPr/>
        </p:nvSpPr>
        <p:spPr>
          <a:xfrm>
            <a:off x="4572000" y="432021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導線を通って電流が流れる</a:t>
            </a:r>
          </a:p>
        </p:txBody>
      </p:sp>
    </p:spTree>
    <p:extLst>
      <p:ext uri="{BB962C8B-B14F-4D97-AF65-F5344CB8AC3E}">
        <p14:creationId xmlns:p14="http://schemas.microsoft.com/office/powerpoint/2010/main" val="74981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3846984" y="5302771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9552" y="2780928"/>
            <a:ext cx="7704856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>
            <a:off x="556968" y="1484784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8244408" y="1515848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63080" y="6381328"/>
            <a:ext cx="770485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/楕円 78"/>
          <p:cNvSpPr/>
          <p:nvPr/>
        </p:nvSpPr>
        <p:spPr>
          <a:xfrm>
            <a:off x="4067944" y="1052736"/>
            <a:ext cx="936104" cy="936104"/>
          </a:xfrm>
          <a:prstGeom prst="ellipse">
            <a:avLst/>
          </a:prstGeom>
          <a:solidFill>
            <a:schemeClr val="accent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err="1"/>
              <a:t>Cl</a:t>
            </a:r>
            <a:endParaRPr kumimoji="1" lang="ja-JP" altLang="en-US" sz="4000" dirty="0"/>
          </a:p>
        </p:txBody>
      </p:sp>
      <p:sp>
        <p:nvSpPr>
          <p:cNvPr id="80" name="円/楕円 79"/>
          <p:cNvSpPr/>
          <p:nvPr/>
        </p:nvSpPr>
        <p:spPr>
          <a:xfrm>
            <a:off x="3131840" y="1052736"/>
            <a:ext cx="936104" cy="9361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tx1"/>
                </a:solidFill>
              </a:rPr>
              <a:t>H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292080" y="112474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塩化水素</a:t>
            </a:r>
            <a:r>
              <a:rPr lang="ja-JP" altLang="en-US" dirty="0"/>
              <a:t>　　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3846984" y="5302771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9552" y="2780928"/>
            <a:ext cx="7704856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>
            <a:off x="556968" y="1484784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8244408" y="1515848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63080" y="6381328"/>
            <a:ext cx="770485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5292080" y="112474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塩化水素</a:t>
            </a:r>
            <a:r>
              <a:rPr lang="ja-JP" altLang="en-US" dirty="0"/>
              <a:t>　　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3131840" y="1052736"/>
            <a:ext cx="1080120" cy="936104"/>
            <a:chOff x="1475656" y="4653136"/>
            <a:chExt cx="1080120" cy="936104"/>
          </a:xfrm>
        </p:grpSpPr>
        <p:sp>
          <p:nvSpPr>
            <p:cNvPr id="14" name="円/楕円 13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923928" y="1052736"/>
            <a:ext cx="1080120" cy="936104"/>
            <a:chOff x="2267744" y="4653136"/>
            <a:chExt cx="1080120" cy="936104"/>
          </a:xfrm>
        </p:grpSpPr>
        <p:sp>
          <p:nvSpPr>
            <p:cNvPr id="11" name="円/楕円 10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3707904" y="4941168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電離！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7766 " pathEditMode="relative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7766 " pathEditMode="relative" ptsTypes="AA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0.37766 L 0.18108 0.44057 " pathEditMode="relative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0.37766 L -0.14183 0.47202 " pathEditMode="relative" ptsTypes="AA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3846984" y="5302771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9552" y="2780928"/>
            <a:ext cx="7704856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>
            <a:off x="556968" y="1484784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8244408" y="1515848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63080" y="6381328"/>
            <a:ext cx="770485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グループ化 15"/>
          <p:cNvGrpSpPr/>
          <p:nvPr/>
        </p:nvGrpSpPr>
        <p:grpSpPr>
          <a:xfrm>
            <a:off x="6804248" y="5157192"/>
            <a:ext cx="1080120" cy="936104"/>
            <a:chOff x="1475656" y="4653136"/>
            <a:chExt cx="1080120" cy="936104"/>
          </a:xfrm>
        </p:grpSpPr>
        <p:sp>
          <p:nvSpPr>
            <p:cNvPr id="22" name="円/楕円 21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16"/>
          <p:cNvGrpSpPr/>
          <p:nvPr/>
        </p:nvGrpSpPr>
        <p:grpSpPr>
          <a:xfrm>
            <a:off x="3491880" y="4797152"/>
            <a:ext cx="1080120" cy="936104"/>
            <a:chOff x="2267744" y="4653136"/>
            <a:chExt cx="1080120" cy="936104"/>
          </a:xfrm>
        </p:grpSpPr>
        <p:sp>
          <p:nvSpPr>
            <p:cNvPr id="25" name="円/楕円 24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7" name="グループ化 16"/>
          <p:cNvGrpSpPr/>
          <p:nvPr/>
        </p:nvGrpSpPr>
        <p:grpSpPr>
          <a:xfrm>
            <a:off x="4427984" y="5301208"/>
            <a:ext cx="1080120" cy="936104"/>
            <a:chOff x="2267744" y="4653136"/>
            <a:chExt cx="1080120" cy="936104"/>
          </a:xfrm>
        </p:grpSpPr>
        <p:sp>
          <p:nvSpPr>
            <p:cNvPr id="28" name="円/楕円 27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15"/>
          <p:cNvGrpSpPr/>
          <p:nvPr/>
        </p:nvGrpSpPr>
        <p:grpSpPr>
          <a:xfrm>
            <a:off x="5652120" y="5445224"/>
            <a:ext cx="1080120" cy="936104"/>
            <a:chOff x="1475656" y="4653136"/>
            <a:chExt cx="1080120" cy="936104"/>
          </a:xfrm>
        </p:grpSpPr>
        <p:sp>
          <p:nvSpPr>
            <p:cNvPr id="31" name="円/楕円 30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139952" y="4728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93472" y="52193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70520" y="54452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53712" y="516096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37" name="グループ化 15"/>
          <p:cNvGrpSpPr/>
          <p:nvPr/>
        </p:nvGrpSpPr>
        <p:grpSpPr>
          <a:xfrm>
            <a:off x="2339752" y="5373216"/>
            <a:ext cx="1080120" cy="936104"/>
            <a:chOff x="1475656" y="4653136"/>
            <a:chExt cx="1080120" cy="936104"/>
          </a:xfrm>
        </p:grpSpPr>
        <p:sp>
          <p:nvSpPr>
            <p:cNvPr id="38" name="円/楕円 37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2758152" y="53732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41" name="グループ化 16"/>
          <p:cNvGrpSpPr/>
          <p:nvPr/>
        </p:nvGrpSpPr>
        <p:grpSpPr>
          <a:xfrm>
            <a:off x="1043608" y="5085184"/>
            <a:ext cx="1080120" cy="936104"/>
            <a:chOff x="2267744" y="4653136"/>
            <a:chExt cx="1080120" cy="936104"/>
          </a:xfrm>
        </p:grpSpPr>
        <p:sp>
          <p:nvSpPr>
            <p:cNvPr id="42" name="円/楕円 41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1709096" y="500329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68" name="グループ化 67"/>
          <p:cNvGrpSpPr/>
          <p:nvPr/>
        </p:nvGrpSpPr>
        <p:grpSpPr>
          <a:xfrm>
            <a:off x="1835696" y="-3699792"/>
            <a:ext cx="5256584" cy="4392488"/>
            <a:chOff x="1835696" y="188640"/>
            <a:chExt cx="5256584" cy="4392488"/>
          </a:xfrm>
        </p:grpSpPr>
        <p:grpSp>
          <p:nvGrpSpPr>
            <p:cNvPr id="67" name="グループ化 66"/>
            <p:cNvGrpSpPr/>
            <p:nvPr/>
          </p:nvGrpSpPr>
          <p:grpSpPr>
            <a:xfrm>
              <a:off x="2209384" y="291712"/>
              <a:ext cx="4392488" cy="977048"/>
              <a:chOff x="2209384" y="291712"/>
              <a:chExt cx="4392488" cy="97704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2209384" y="291712"/>
                <a:ext cx="439248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2223032" y="332656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6084168" y="404664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5580112" y="1268760"/>
              <a:ext cx="1512168" cy="331236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35696" y="1196752"/>
              <a:ext cx="1512168" cy="331236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835696" y="119675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亜鉛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580112" y="126876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銅</a:t>
              </a:r>
              <a:endParaRPr kumimoji="1" lang="ja-JP" altLang="en-US" sz="2800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2195736" y="260648"/>
              <a:ext cx="0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2699792" y="692696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6588224" y="260648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6084168" y="69269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2699792" y="69269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4499992" y="692696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2195736" y="260648"/>
              <a:ext cx="43924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8930" r="39334"/>
            <a:stretch>
              <a:fillRect/>
            </a:stretch>
          </p:blipFill>
          <p:spPr bwMode="auto">
            <a:xfrm rot="10800000">
              <a:off x="3275856" y="188640"/>
              <a:ext cx="2088232" cy="19591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75763E-7 L -0.00399 0.63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3846984" y="5302771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9552" y="2780928"/>
            <a:ext cx="7704856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>
            <a:off x="556968" y="1484784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8244408" y="1515848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63080" y="6381328"/>
            <a:ext cx="770485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5"/>
          <p:cNvGrpSpPr/>
          <p:nvPr/>
        </p:nvGrpSpPr>
        <p:grpSpPr>
          <a:xfrm>
            <a:off x="6804248" y="5157192"/>
            <a:ext cx="1080120" cy="936104"/>
            <a:chOff x="1475656" y="4653136"/>
            <a:chExt cx="1080120" cy="936104"/>
          </a:xfrm>
        </p:grpSpPr>
        <p:sp>
          <p:nvSpPr>
            <p:cNvPr id="22" name="円/楕円 21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3491880" y="4797152"/>
            <a:ext cx="1080120" cy="936104"/>
            <a:chOff x="2267744" y="4653136"/>
            <a:chExt cx="1080120" cy="936104"/>
          </a:xfrm>
        </p:grpSpPr>
        <p:sp>
          <p:nvSpPr>
            <p:cNvPr id="25" name="円/楕円 24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16"/>
          <p:cNvGrpSpPr/>
          <p:nvPr/>
        </p:nvGrpSpPr>
        <p:grpSpPr>
          <a:xfrm>
            <a:off x="4427984" y="5301208"/>
            <a:ext cx="1080120" cy="936104"/>
            <a:chOff x="2267744" y="4653136"/>
            <a:chExt cx="1080120" cy="936104"/>
          </a:xfrm>
        </p:grpSpPr>
        <p:sp>
          <p:nvSpPr>
            <p:cNvPr id="28" name="円/楕円 27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15"/>
          <p:cNvGrpSpPr/>
          <p:nvPr/>
        </p:nvGrpSpPr>
        <p:grpSpPr>
          <a:xfrm>
            <a:off x="5652120" y="5445224"/>
            <a:ext cx="1080120" cy="936104"/>
            <a:chOff x="1475656" y="4653136"/>
            <a:chExt cx="1080120" cy="936104"/>
          </a:xfrm>
        </p:grpSpPr>
        <p:sp>
          <p:nvSpPr>
            <p:cNvPr id="31" name="円/楕円 30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139952" y="4728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93472" y="52193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70520" y="54452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53712" y="516096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6" name="グループ化 15"/>
          <p:cNvGrpSpPr/>
          <p:nvPr/>
        </p:nvGrpSpPr>
        <p:grpSpPr>
          <a:xfrm>
            <a:off x="2339752" y="5373216"/>
            <a:ext cx="1080120" cy="936104"/>
            <a:chOff x="1475656" y="4653136"/>
            <a:chExt cx="1080120" cy="936104"/>
          </a:xfrm>
        </p:grpSpPr>
        <p:sp>
          <p:nvSpPr>
            <p:cNvPr id="38" name="円/楕円 37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2758152" y="53732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7" name="グループ化 16"/>
          <p:cNvGrpSpPr/>
          <p:nvPr/>
        </p:nvGrpSpPr>
        <p:grpSpPr>
          <a:xfrm>
            <a:off x="1043608" y="5085184"/>
            <a:ext cx="1080120" cy="936104"/>
            <a:chOff x="2267744" y="4653136"/>
            <a:chExt cx="1080120" cy="936104"/>
          </a:xfrm>
        </p:grpSpPr>
        <p:sp>
          <p:nvSpPr>
            <p:cNvPr id="42" name="円/楕円 41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1709096" y="500329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8" name="グループ化 67"/>
          <p:cNvGrpSpPr/>
          <p:nvPr/>
        </p:nvGrpSpPr>
        <p:grpSpPr>
          <a:xfrm>
            <a:off x="1835696" y="188640"/>
            <a:ext cx="5256584" cy="4392488"/>
            <a:chOff x="1835696" y="188640"/>
            <a:chExt cx="5256584" cy="4392488"/>
          </a:xfrm>
        </p:grpSpPr>
        <p:grpSp>
          <p:nvGrpSpPr>
            <p:cNvPr id="9" name="グループ化 66"/>
            <p:cNvGrpSpPr/>
            <p:nvPr/>
          </p:nvGrpSpPr>
          <p:grpSpPr>
            <a:xfrm>
              <a:off x="2209384" y="291712"/>
              <a:ext cx="4392488" cy="977048"/>
              <a:chOff x="2209384" y="291712"/>
              <a:chExt cx="4392488" cy="97704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2209384" y="291712"/>
                <a:ext cx="439248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2223032" y="332656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6084168" y="404664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5580112" y="1268760"/>
              <a:ext cx="1512168" cy="331236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35696" y="1196752"/>
              <a:ext cx="1512168" cy="331236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835696" y="119675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亜鉛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580112" y="126876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銅</a:t>
              </a:r>
              <a:endParaRPr kumimoji="1" lang="ja-JP" altLang="en-US" sz="2800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2195736" y="260648"/>
              <a:ext cx="0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2699792" y="692696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6588224" y="260648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6084168" y="69269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2699792" y="69269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4499992" y="692696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2195736" y="260648"/>
              <a:ext cx="43924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8930" r="39334"/>
            <a:stretch>
              <a:fillRect/>
            </a:stretch>
          </p:blipFill>
          <p:spPr bwMode="auto">
            <a:xfrm rot="10800000">
              <a:off x="3275856" y="188640"/>
              <a:ext cx="2088232" cy="1959113"/>
            </a:xfrm>
            <a:prstGeom prst="rect">
              <a:avLst/>
            </a:prstGeom>
            <a:noFill/>
          </p:spPr>
        </p:pic>
      </p:grpSp>
      <p:sp>
        <p:nvSpPr>
          <p:cNvPr id="52" name="円/楕円 51"/>
          <p:cNvSpPr/>
          <p:nvPr/>
        </p:nvSpPr>
        <p:spPr>
          <a:xfrm>
            <a:off x="2339752" y="83671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円/楕円 52"/>
          <p:cNvSpPr/>
          <p:nvPr/>
        </p:nvSpPr>
        <p:spPr>
          <a:xfrm>
            <a:off x="2339752" y="83671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/>
        </p:nvSpPr>
        <p:spPr>
          <a:xfrm>
            <a:off x="2339752" y="83671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67544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－極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236296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＋</a:t>
            </a:r>
            <a:r>
              <a:rPr kumimoji="1" lang="ja-JP" altLang="en-US" sz="3600" dirty="0"/>
              <a:t>極</a:t>
            </a: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187624" y="299695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電流が流れると言うことは・・・</a:t>
            </a:r>
            <a:endParaRPr kumimoji="1" lang="ja-JP" altLang="en-US" sz="28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259632" y="3645024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電流の正体は　　　　　　　の流れ</a:t>
            </a:r>
            <a:endParaRPr kumimoji="1" lang="ja-JP" altLang="en-US" sz="3600" dirty="0"/>
          </a:p>
        </p:txBody>
      </p:sp>
      <p:sp>
        <p:nvSpPr>
          <p:cNvPr id="67" name="星 10 66"/>
          <p:cNvSpPr/>
          <p:nvPr/>
        </p:nvSpPr>
        <p:spPr>
          <a:xfrm>
            <a:off x="4211960" y="3429000"/>
            <a:ext cx="1800200" cy="1008112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rgbClr val="FF0000"/>
                </a:solidFill>
              </a:rPr>
              <a:t>電子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148 L 0.01649 -0.07354 L 0.42552 -0.07354 L 0.43298 0.10454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8363E-6 L 0.03125 -0.06961 L 0.44323 -0.06568 L 0.4224 0.15518 " pathEditMode="relative" ptsTypes="AAAA">
                                      <p:cBhvr>
                                        <p:cTn id="3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7521E-7 L -0.00451 -0.07955 L 0.42379 -0.07169 L 0.42674 0.20074 " pathEditMode="relative" ptsTypes="AAAA">
                                      <p:cBhvr>
                                        <p:cTn id="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7" grpId="0" animBg="1"/>
      <p:bldP spid="59" grpId="0"/>
      <p:bldP spid="63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3846984" y="5302771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9552" y="2780928"/>
            <a:ext cx="7704856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>
            <a:off x="556968" y="1484784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8244408" y="1515848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63080" y="6381328"/>
            <a:ext cx="770485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6804248" y="5157192"/>
            <a:ext cx="936104" cy="9361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tx1"/>
                </a:solidFill>
              </a:rPr>
              <a:t>H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7596336" y="5517232"/>
            <a:ext cx="288032" cy="2880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16"/>
          <p:cNvGrpSpPr/>
          <p:nvPr/>
        </p:nvGrpSpPr>
        <p:grpSpPr>
          <a:xfrm>
            <a:off x="3491880" y="4797152"/>
            <a:ext cx="1080120" cy="936104"/>
            <a:chOff x="2267744" y="4653136"/>
            <a:chExt cx="1080120" cy="936104"/>
          </a:xfrm>
        </p:grpSpPr>
        <p:sp>
          <p:nvSpPr>
            <p:cNvPr id="25" name="円/楕円 24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16"/>
          <p:cNvGrpSpPr/>
          <p:nvPr/>
        </p:nvGrpSpPr>
        <p:grpSpPr>
          <a:xfrm>
            <a:off x="4427984" y="5301208"/>
            <a:ext cx="1080120" cy="936104"/>
            <a:chOff x="2267744" y="4653136"/>
            <a:chExt cx="1080120" cy="936104"/>
          </a:xfrm>
        </p:grpSpPr>
        <p:sp>
          <p:nvSpPr>
            <p:cNvPr id="28" name="円/楕円 27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15"/>
          <p:cNvGrpSpPr/>
          <p:nvPr/>
        </p:nvGrpSpPr>
        <p:grpSpPr>
          <a:xfrm>
            <a:off x="5652120" y="5445224"/>
            <a:ext cx="1080120" cy="936104"/>
            <a:chOff x="1475656" y="4653136"/>
            <a:chExt cx="1080120" cy="936104"/>
          </a:xfrm>
        </p:grpSpPr>
        <p:sp>
          <p:nvSpPr>
            <p:cNvPr id="31" name="円/楕円 30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4139952" y="472891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93472" y="52193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070520" y="544522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253712" y="516096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6" name="グループ化 15"/>
          <p:cNvGrpSpPr/>
          <p:nvPr/>
        </p:nvGrpSpPr>
        <p:grpSpPr>
          <a:xfrm>
            <a:off x="2339752" y="5373216"/>
            <a:ext cx="1080120" cy="936104"/>
            <a:chOff x="1475656" y="4653136"/>
            <a:chExt cx="1080120" cy="936104"/>
          </a:xfrm>
        </p:grpSpPr>
        <p:sp>
          <p:nvSpPr>
            <p:cNvPr id="38" name="円/楕円 37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2758152" y="53732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7" name="グループ化 16"/>
          <p:cNvGrpSpPr/>
          <p:nvPr/>
        </p:nvGrpSpPr>
        <p:grpSpPr>
          <a:xfrm>
            <a:off x="1043608" y="5085184"/>
            <a:ext cx="1080120" cy="936104"/>
            <a:chOff x="2267744" y="4653136"/>
            <a:chExt cx="1080120" cy="936104"/>
          </a:xfrm>
        </p:grpSpPr>
        <p:sp>
          <p:nvSpPr>
            <p:cNvPr id="42" name="円/楕円 41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1709096" y="500329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8" name="グループ化 67"/>
          <p:cNvGrpSpPr/>
          <p:nvPr/>
        </p:nvGrpSpPr>
        <p:grpSpPr>
          <a:xfrm>
            <a:off x="1835696" y="188640"/>
            <a:ext cx="5256584" cy="4392488"/>
            <a:chOff x="1835696" y="188640"/>
            <a:chExt cx="5256584" cy="4392488"/>
          </a:xfrm>
        </p:grpSpPr>
        <p:grpSp>
          <p:nvGrpSpPr>
            <p:cNvPr id="9" name="グループ化 66"/>
            <p:cNvGrpSpPr/>
            <p:nvPr/>
          </p:nvGrpSpPr>
          <p:grpSpPr>
            <a:xfrm>
              <a:off x="2209384" y="291712"/>
              <a:ext cx="4392488" cy="977048"/>
              <a:chOff x="2209384" y="291712"/>
              <a:chExt cx="4392488" cy="97704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2209384" y="291712"/>
                <a:ext cx="439248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2223032" y="332656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6084168" y="404664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5580112" y="1268760"/>
              <a:ext cx="1512168" cy="331236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35696" y="1196752"/>
              <a:ext cx="1512168" cy="331236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835696" y="119675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亜鉛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580112" y="126876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銅</a:t>
              </a:r>
              <a:endParaRPr kumimoji="1" lang="ja-JP" altLang="en-US" sz="2800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2195736" y="260648"/>
              <a:ext cx="0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2699792" y="692696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6588224" y="260648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6084168" y="69269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2699792" y="69269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4499992" y="692696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2195736" y="260648"/>
              <a:ext cx="43924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8930" r="39334"/>
            <a:stretch>
              <a:fillRect/>
            </a:stretch>
          </p:blipFill>
          <p:spPr bwMode="auto">
            <a:xfrm rot="10800000">
              <a:off x="3275856" y="188640"/>
              <a:ext cx="2088232" cy="1959113"/>
            </a:xfrm>
            <a:prstGeom prst="rect">
              <a:avLst/>
            </a:prstGeom>
            <a:noFill/>
          </p:spPr>
        </p:pic>
      </p:grpSp>
      <p:sp>
        <p:nvSpPr>
          <p:cNvPr id="60" name="テキスト ボックス 59"/>
          <p:cNvSpPr txBox="1"/>
          <p:nvPr/>
        </p:nvSpPr>
        <p:spPr>
          <a:xfrm>
            <a:off x="467544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－極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236296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＋</a:t>
            </a:r>
            <a:r>
              <a:rPr kumimoji="1" lang="ja-JP" altLang="en-US" sz="3600" dirty="0"/>
              <a:t>極</a:t>
            </a:r>
          </a:p>
        </p:txBody>
      </p:sp>
      <p:grpSp>
        <p:nvGrpSpPr>
          <p:cNvPr id="68" name="グループ化 67"/>
          <p:cNvGrpSpPr/>
          <p:nvPr/>
        </p:nvGrpSpPr>
        <p:grpSpPr>
          <a:xfrm>
            <a:off x="2051720" y="2636912"/>
            <a:ext cx="1080120" cy="1080120"/>
            <a:chOff x="2051720" y="2636912"/>
            <a:chExt cx="1080120" cy="1080120"/>
          </a:xfrm>
        </p:grpSpPr>
        <p:sp>
          <p:nvSpPr>
            <p:cNvPr id="59" name="円/楕円 58"/>
            <p:cNvSpPr/>
            <p:nvPr/>
          </p:nvSpPr>
          <p:spPr>
            <a:xfrm>
              <a:off x="2051720" y="2636912"/>
              <a:ext cx="1080120" cy="10801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>
                  <a:solidFill>
                    <a:schemeClr val="tx1"/>
                  </a:solidFill>
                </a:rPr>
                <a:t>Zn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67" name="円/楕円 66"/>
            <p:cNvSpPr/>
            <p:nvPr/>
          </p:nvSpPr>
          <p:spPr>
            <a:xfrm>
              <a:off x="2771800" y="2636912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2123728" y="2636912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円/楕円 56"/>
          <p:cNvSpPr/>
          <p:nvPr/>
        </p:nvSpPr>
        <p:spPr>
          <a:xfrm>
            <a:off x="2771800" y="263691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2123728" y="263691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11841E-6 L -0.15746 0.15726 " pathEditMode="relative" ptsTypes="AA">
                                      <p:cBhvr>
                                        <p:cTn id="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8.51064E-7 L 0.01632 -0.24445 L 0.01944 -0.32609 L 0.32986 -0.33603 L 0.44323 -0.33002 L 0.44027 -0.24052 L 0.44184 -0.15703 " pathEditMode="relative" ptsTypes="AAAAA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89824E-7 L -0.04635 -0.19681 L -0.05677 -0.34574 L 0.18351 -0.33788 L 0.37153 -0.31591 L 0.36407 -0.16281 L 0.35816 -0.13298 " pathEditMode="relative" ptsTypes="AAAAAAA">
                                      <p:cBhvr>
                                        <p:cTn id="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3846984" y="5302771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9552" y="2780928"/>
            <a:ext cx="7704856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>
            <a:off x="556968" y="1484784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8244408" y="1515848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63080" y="6381328"/>
            <a:ext cx="770485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4499992" y="4077072"/>
            <a:ext cx="936104" cy="93610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>
                <a:solidFill>
                  <a:schemeClr val="tx1"/>
                </a:solidFill>
              </a:rPr>
              <a:t>H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220072" y="4149080"/>
            <a:ext cx="288032" cy="2880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6"/>
          <p:cNvGrpSpPr/>
          <p:nvPr/>
        </p:nvGrpSpPr>
        <p:grpSpPr>
          <a:xfrm>
            <a:off x="3347864" y="5373216"/>
            <a:ext cx="1080120" cy="936104"/>
            <a:chOff x="2267744" y="4653136"/>
            <a:chExt cx="1080120" cy="936104"/>
          </a:xfrm>
        </p:grpSpPr>
        <p:sp>
          <p:nvSpPr>
            <p:cNvPr id="25" name="円/楕円 24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4427984" y="5301208"/>
            <a:ext cx="1080120" cy="936104"/>
            <a:chOff x="2267744" y="4653136"/>
            <a:chExt cx="1080120" cy="936104"/>
          </a:xfrm>
        </p:grpSpPr>
        <p:sp>
          <p:nvSpPr>
            <p:cNvPr id="28" name="円/楕円 27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15"/>
          <p:cNvGrpSpPr/>
          <p:nvPr/>
        </p:nvGrpSpPr>
        <p:grpSpPr>
          <a:xfrm>
            <a:off x="4067944" y="3068960"/>
            <a:ext cx="1080120" cy="936104"/>
            <a:chOff x="1475656" y="4653136"/>
            <a:chExt cx="1080120" cy="936104"/>
          </a:xfrm>
        </p:grpSpPr>
        <p:sp>
          <p:nvSpPr>
            <p:cNvPr id="31" name="円/楕円 30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3995936" y="536450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93472" y="52193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486344" y="306896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986632" y="40770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5" name="グループ化 15"/>
          <p:cNvGrpSpPr/>
          <p:nvPr/>
        </p:nvGrpSpPr>
        <p:grpSpPr>
          <a:xfrm>
            <a:off x="2195736" y="5373216"/>
            <a:ext cx="1080120" cy="936104"/>
            <a:chOff x="1475656" y="4653136"/>
            <a:chExt cx="1080120" cy="936104"/>
          </a:xfrm>
        </p:grpSpPr>
        <p:sp>
          <p:nvSpPr>
            <p:cNvPr id="38" name="円/楕円 37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2758152" y="53732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6" name="グループ化 16"/>
          <p:cNvGrpSpPr/>
          <p:nvPr/>
        </p:nvGrpSpPr>
        <p:grpSpPr>
          <a:xfrm>
            <a:off x="1043608" y="5085184"/>
            <a:ext cx="1080120" cy="936104"/>
            <a:chOff x="2267744" y="4653136"/>
            <a:chExt cx="1080120" cy="936104"/>
          </a:xfrm>
        </p:grpSpPr>
        <p:sp>
          <p:nvSpPr>
            <p:cNvPr id="42" name="円/楕円 41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1709096" y="500329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7" name="グループ化 67"/>
          <p:cNvGrpSpPr/>
          <p:nvPr/>
        </p:nvGrpSpPr>
        <p:grpSpPr>
          <a:xfrm>
            <a:off x="1835696" y="188640"/>
            <a:ext cx="5256584" cy="4392488"/>
            <a:chOff x="1835696" y="188640"/>
            <a:chExt cx="5256584" cy="4392488"/>
          </a:xfrm>
        </p:grpSpPr>
        <p:grpSp>
          <p:nvGrpSpPr>
            <p:cNvPr id="8" name="グループ化 66"/>
            <p:cNvGrpSpPr/>
            <p:nvPr/>
          </p:nvGrpSpPr>
          <p:grpSpPr>
            <a:xfrm>
              <a:off x="2209384" y="291712"/>
              <a:ext cx="4392488" cy="977048"/>
              <a:chOff x="2209384" y="291712"/>
              <a:chExt cx="4392488" cy="97704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2209384" y="291712"/>
                <a:ext cx="439248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2223032" y="332656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6084168" y="404664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5580112" y="1268760"/>
              <a:ext cx="1512168" cy="331236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35696" y="1196752"/>
              <a:ext cx="1512168" cy="331236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835696" y="119675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亜鉛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580112" y="126876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銅</a:t>
              </a:r>
              <a:endParaRPr kumimoji="1" lang="ja-JP" altLang="en-US" sz="2800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2195736" y="260648"/>
              <a:ext cx="0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2699792" y="692696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6588224" y="260648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6084168" y="69269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2699792" y="69269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4499992" y="692696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2195736" y="260648"/>
              <a:ext cx="43924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8930" r="39334"/>
            <a:stretch>
              <a:fillRect/>
            </a:stretch>
          </p:blipFill>
          <p:spPr bwMode="auto">
            <a:xfrm rot="10800000">
              <a:off x="3275856" y="188640"/>
              <a:ext cx="2088232" cy="1959113"/>
            </a:xfrm>
            <a:prstGeom prst="rect">
              <a:avLst/>
            </a:prstGeom>
            <a:noFill/>
          </p:spPr>
        </p:pic>
      </p:grpSp>
      <p:sp>
        <p:nvSpPr>
          <p:cNvPr id="60" name="テキスト ボックス 59"/>
          <p:cNvSpPr txBox="1"/>
          <p:nvPr/>
        </p:nvSpPr>
        <p:spPr>
          <a:xfrm>
            <a:off x="467544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－極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236296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＋</a:t>
            </a:r>
            <a:r>
              <a:rPr kumimoji="1" lang="ja-JP" altLang="en-US" sz="3600" dirty="0"/>
              <a:t>極</a:t>
            </a:r>
          </a:p>
        </p:txBody>
      </p:sp>
      <p:sp>
        <p:nvSpPr>
          <p:cNvPr id="57" name="円/楕円 56"/>
          <p:cNvSpPr/>
          <p:nvPr/>
        </p:nvSpPr>
        <p:spPr>
          <a:xfrm>
            <a:off x="6300192" y="155679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/>
        </p:nvSpPr>
        <p:spPr>
          <a:xfrm>
            <a:off x="6228184" y="1412776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9" name="グループ化 68"/>
          <p:cNvGrpSpPr/>
          <p:nvPr/>
        </p:nvGrpSpPr>
        <p:grpSpPr>
          <a:xfrm>
            <a:off x="683568" y="3861048"/>
            <a:ext cx="1656184" cy="1088831"/>
            <a:chOff x="3563888" y="3636313"/>
            <a:chExt cx="1656184" cy="1088831"/>
          </a:xfrm>
        </p:grpSpPr>
        <p:grpSp>
          <p:nvGrpSpPr>
            <p:cNvPr id="9" name="グループ化 67"/>
            <p:cNvGrpSpPr/>
            <p:nvPr/>
          </p:nvGrpSpPr>
          <p:grpSpPr>
            <a:xfrm>
              <a:off x="3563888" y="3645024"/>
              <a:ext cx="1080120" cy="1080120"/>
              <a:chOff x="2051720" y="2636912"/>
              <a:chExt cx="1080120" cy="1080120"/>
            </a:xfrm>
          </p:grpSpPr>
          <p:sp>
            <p:nvSpPr>
              <p:cNvPr id="59" name="円/楕円 58"/>
              <p:cNvSpPr/>
              <p:nvPr/>
            </p:nvSpPr>
            <p:spPr>
              <a:xfrm>
                <a:off x="2051720" y="2636912"/>
                <a:ext cx="1080120" cy="108012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600" dirty="0">
                    <a:solidFill>
                      <a:schemeClr val="tx1"/>
                    </a:solidFill>
                  </a:rPr>
                  <a:t>Zn</a:t>
                </a:r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2771800" y="2636912"/>
                <a:ext cx="288032" cy="28803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2123728" y="2636912"/>
                <a:ext cx="288032" cy="28803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8" name="テキスト ボックス 67"/>
            <p:cNvSpPr txBox="1"/>
            <p:nvPr/>
          </p:nvSpPr>
          <p:spPr>
            <a:xfrm>
              <a:off x="4283968" y="3636313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２＋</a:t>
              </a:r>
              <a:endParaRPr kumimoji="1" lang="ja-JP" altLang="en-US" sz="3200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7345E-6 L -0.12587 0.37766 " pathEditMode="relative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23 L -0.14966 0.29394 " pathEditMode="relative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3846984" y="5302771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9552" y="2780928"/>
            <a:ext cx="7704856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>
            <a:off x="556968" y="1484784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8244408" y="1515848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63080" y="6381328"/>
            <a:ext cx="770485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>
            <a:off x="5220072" y="4149080"/>
            <a:ext cx="288032" cy="28803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6"/>
          <p:cNvGrpSpPr/>
          <p:nvPr/>
        </p:nvGrpSpPr>
        <p:grpSpPr>
          <a:xfrm>
            <a:off x="3347864" y="5373216"/>
            <a:ext cx="1080120" cy="936104"/>
            <a:chOff x="2267744" y="4653136"/>
            <a:chExt cx="1080120" cy="936104"/>
          </a:xfrm>
        </p:grpSpPr>
        <p:sp>
          <p:nvSpPr>
            <p:cNvPr id="25" name="円/楕円 24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4427984" y="5301208"/>
            <a:ext cx="1080120" cy="936104"/>
            <a:chOff x="2267744" y="4653136"/>
            <a:chExt cx="1080120" cy="936104"/>
          </a:xfrm>
        </p:grpSpPr>
        <p:sp>
          <p:nvSpPr>
            <p:cNvPr id="28" name="円/楕円 27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3995936" y="5364505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093472" y="52193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5" name="グループ化 15"/>
          <p:cNvGrpSpPr/>
          <p:nvPr/>
        </p:nvGrpSpPr>
        <p:grpSpPr>
          <a:xfrm>
            <a:off x="2195736" y="5373216"/>
            <a:ext cx="1080120" cy="936104"/>
            <a:chOff x="1475656" y="4653136"/>
            <a:chExt cx="1080120" cy="936104"/>
          </a:xfrm>
        </p:grpSpPr>
        <p:sp>
          <p:nvSpPr>
            <p:cNvPr id="38" name="円/楕円 37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テキスト ボックス 39"/>
          <p:cNvSpPr txBox="1"/>
          <p:nvPr/>
        </p:nvSpPr>
        <p:spPr>
          <a:xfrm>
            <a:off x="2758152" y="53732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6" name="グループ化 16"/>
          <p:cNvGrpSpPr/>
          <p:nvPr/>
        </p:nvGrpSpPr>
        <p:grpSpPr>
          <a:xfrm>
            <a:off x="1043608" y="5085184"/>
            <a:ext cx="1080120" cy="936104"/>
            <a:chOff x="2267744" y="4653136"/>
            <a:chExt cx="1080120" cy="936104"/>
          </a:xfrm>
        </p:grpSpPr>
        <p:sp>
          <p:nvSpPr>
            <p:cNvPr id="42" name="円/楕円 41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43" name="円/楕円 42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/>
          <p:cNvSpPr txBox="1"/>
          <p:nvPr/>
        </p:nvSpPr>
        <p:spPr>
          <a:xfrm>
            <a:off x="1709096" y="500329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7" name="グループ化 67"/>
          <p:cNvGrpSpPr/>
          <p:nvPr/>
        </p:nvGrpSpPr>
        <p:grpSpPr>
          <a:xfrm>
            <a:off x="1835696" y="188640"/>
            <a:ext cx="5256584" cy="4392488"/>
            <a:chOff x="1835696" y="188640"/>
            <a:chExt cx="5256584" cy="4392488"/>
          </a:xfrm>
        </p:grpSpPr>
        <p:grpSp>
          <p:nvGrpSpPr>
            <p:cNvPr id="8" name="グループ化 66"/>
            <p:cNvGrpSpPr/>
            <p:nvPr/>
          </p:nvGrpSpPr>
          <p:grpSpPr>
            <a:xfrm>
              <a:off x="2209384" y="291712"/>
              <a:ext cx="4392488" cy="977048"/>
              <a:chOff x="2209384" y="291712"/>
              <a:chExt cx="4392488" cy="97704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2209384" y="291712"/>
                <a:ext cx="439248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2223032" y="332656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6084168" y="404664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5580112" y="1268760"/>
              <a:ext cx="1512168" cy="331236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35696" y="1196752"/>
              <a:ext cx="1512168" cy="331236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835696" y="119675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亜鉛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580112" y="126876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銅</a:t>
              </a:r>
              <a:endParaRPr kumimoji="1" lang="ja-JP" altLang="en-US" sz="2800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2195736" y="260648"/>
              <a:ext cx="0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2699792" y="692696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6588224" y="260648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6084168" y="69269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2699792" y="69269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4499992" y="692696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2195736" y="260648"/>
              <a:ext cx="43924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8930" r="39334"/>
            <a:stretch>
              <a:fillRect/>
            </a:stretch>
          </p:blipFill>
          <p:spPr bwMode="auto">
            <a:xfrm rot="10800000">
              <a:off x="3275856" y="188640"/>
              <a:ext cx="2088232" cy="1959113"/>
            </a:xfrm>
            <a:prstGeom prst="rect">
              <a:avLst/>
            </a:prstGeom>
            <a:noFill/>
          </p:spPr>
        </p:pic>
      </p:grpSp>
      <p:sp>
        <p:nvSpPr>
          <p:cNvPr id="60" name="テキスト ボックス 59"/>
          <p:cNvSpPr txBox="1"/>
          <p:nvPr/>
        </p:nvSpPr>
        <p:spPr>
          <a:xfrm>
            <a:off x="467544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－極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236296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＋</a:t>
            </a:r>
            <a:r>
              <a:rPr kumimoji="1" lang="ja-JP" altLang="en-US" sz="3600" dirty="0"/>
              <a:t>極</a:t>
            </a:r>
          </a:p>
        </p:txBody>
      </p:sp>
      <p:grpSp>
        <p:nvGrpSpPr>
          <p:cNvPr id="9" name="グループ化 68"/>
          <p:cNvGrpSpPr/>
          <p:nvPr/>
        </p:nvGrpSpPr>
        <p:grpSpPr>
          <a:xfrm>
            <a:off x="683568" y="3861048"/>
            <a:ext cx="1656184" cy="1088831"/>
            <a:chOff x="3563888" y="3636313"/>
            <a:chExt cx="1656184" cy="1088831"/>
          </a:xfrm>
        </p:grpSpPr>
        <p:grpSp>
          <p:nvGrpSpPr>
            <p:cNvPr id="10" name="グループ化 67"/>
            <p:cNvGrpSpPr/>
            <p:nvPr/>
          </p:nvGrpSpPr>
          <p:grpSpPr>
            <a:xfrm>
              <a:off x="3563888" y="3645024"/>
              <a:ext cx="1080120" cy="1080120"/>
              <a:chOff x="2051720" y="2636912"/>
              <a:chExt cx="1080120" cy="1080120"/>
            </a:xfrm>
          </p:grpSpPr>
          <p:sp>
            <p:nvSpPr>
              <p:cNvPr id="59" name="円/楕円 58"/>
              <p:cNvSpPr/>
              <p:nvPr/>
            </p:nvSpPr>
            <p:spPr>
              <a:xfrm>
                <a:off x="2051720" y="2636912"/>
                <a:ext cx="1080120" cy="108012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600" dirty="0">
                    <a:solidFill>
                      <a:schemeClr val="tx1"/>
                    </a:solidFill>
                  </a:rPr>
                  <a:t>Zn</a:t>
                </a:r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2771800" y="2636912"/>
                <a:ext cx="288032" cy="28803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2123728" y="2636912"/>
                <a:ext cx="288032" cy="28803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8" name="テキスト ボックス 67"/>
            <p:cNvSpPr txBox="1"/>
            <p:nvPr/>
          </p:nvSpPr>
          <p:spPr>
            <a:xfrm>
              <a:off x="4283968" y="3636313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２＋</a:t>
              </a:r>
              <a:endParaRPr kumimoji="1" lang="ja-JP" altLang="en-US" sz="3200" b="1" dirty="0"/>
            </a:p>
          </p:txBody>
        </p:sp>
      </p:grpSp>
      <p:grpSp>
        <p:nvGrpSpPr>
          <p:cNvPr id="72" name="グループ化 71"/>
          <p:cNvGrpSpPr/>
          <p:nvPr/>
        </p:nvGrpSpPr>
        <p:grpSpPr>
          <a:xfrm>
            <a:off x="4139952" y="3212976"/>
            <a:ext cx="1368152" cy="1800200"/>
            <a:chOff x="4139952" y="3212976"/>
            <a:chExt cx="1368152" cy="1800200"/>
          </a:xfrm>
        </p:grpSpPr>
        <p:sp>
          <p:nvSpPr>
            <p:cNvPr id="22" name="円/楕円 21"/>
            <p:cNvSpPr/>
            <p:nvPr/>
          </p:nvSpPr>
          <p:spPr>
            <a:xfrm>
              <a:off x="4499992" y="4077072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グループ化 15"/>
            <p:cNvGrpSpPr/>
            <p:nvPr/>
          </p:nvGrpSpPr>
          <p:grpSpPr>
            <a:xfrm>
              <a:off x="4139952" y="3212976"/>
              <a:ext cx="1080120" cy="936104"/>
              <a:chOff x="1475656" y="4653136"/>
              <a:chExt cx="1080120" cy="936104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1475656" y="4653136"/>
                <a:ext cx="936104" cy="93610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4000" dirty="0">
                    <a:solidFill>
                      <a:schemeClr val="tx1"/>
                    </a:solidFill>
                  </a:rPr>
                  <a:t>H</a:t>
                </a:r>
                <a:endParaRPr kumimoji="1" lang="ja-JP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267744" y="5013176"/>
                <a:ext cx="288032" cy="28803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9" name="円/楕円 68"/>
            <p:cNvSpPr/>
            <p:nvPr/>
          </p:nvSpPr>
          <p:spPr>
            <a:xfrm>
              <a:off x="4932040" y="357301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5220072" y="4149080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C 0.08733 -0.05278 0.17483 -0.10509 0.16424 -0.13889 C 0.15365 -0.17269 -0.05868 -0.16644 -0.06406 -0.20324 C -0.06944 -0.24005 0.12205 -0.32361 0.13143 -0.36042 C 0.1408 -0.39722 -4.16667E-6 -0.39792 -0.00746 -0.42454 C -0.01493 -0.45139 0.07153 -0.50371 0.08664 -0.51968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2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 Box 49"/>
          <p:cNvSpPr txBox="1">
            <a:spLocks noChangeArrowheads="1"/>
          </p:cNvSpPr>
          <p:nvPr/>
        </p:nvSpPr>
        <p:spPr bwMode="auto">
          <a:xfrm>
            <a:off x="3846984" y="5302771"/>
            <a:ext cx="26193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539552" y="2780928"/>
            <a:ext cx="7704856" cy="36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3" name="直線コネクタ 72"/>
          <p:cNvCxnSpPr/>
          <p:nvPr/>
        </p:nvCxnSpPr>
        <p:spPr>
          <a:xfrm>
            <a:off x="556968" y="1484784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8244408" y="1515848"/>
            <a:ext cx="0" cy="4896544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563080" y="6381328"/>
            <a:ext cx="7704856" cy="0"/>
          </a:xfrm>
          <a:prstGeom prst="line">
            <a:avLst/>
          </a:prstGeom>
          <a:ln w="603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6"/>
          <p:cNvGrpSpPr/>
          <p:nvPr/>
        </p:nvGrpSpPr>
        <p:grpSpPr>
          <a:xfrm>
            <a:off x="2771800" y="5373216"/>
            <a:ext cx="1080120" cy="936104"/>
            <a:chOff x="2267744" y="4653136"/>
            <a:chExt cx="1080120" cy="936104"/>
          </a:xfrm>
        </p:grpSpPr>
        <p:sp>
          <p:nvSpPr>
            <p:cNvPr id="25" name="円/楕円 24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6" name="円/楕円 25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グループ化 16"/>
          <p:cNvGrpSpPr/>
          <p:nvPr/>
        </p:nvGrpSpPr>
        <p:grpSpPr>
          <a:xfrm>
            <a:off x="5436096" y="5373216"/>
            <a:ext cx="1080120" cy="936104"/>
            <a:chOff x="2267744" y="4653136"/>
            <a:chExt cx="1080120" cy="936104"/>
          </a:xfrm>
        </p:grpSpPr>
        <p:sp>
          <p:nvSpPr>
            <p:cNvPr id="28" name="円/楕円 27"/>
            <p:cNvSpPr/>
            <p:nvPr/>
          </p:nvSpPr>
          <p:spPr>
            <a:xfrm>
              <a:off x="2411760" y="4653136"/>
              <a:ext cx="936104" cy="936104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 err="1"/>
                <a:t>Cl</a:t>
              </a:r>
              <a:endParaRPr kumimoji="1" lang="ja-JP" altLang="en-US" sz="4000" dirty="0"/>
            </a:p>
          </p:txBody>
        </p:sp>
        <p:sp>
          <p:nvSpPr>
            <p:cNvPr id="29" name="円/楕円 28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3419872" y="522920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84168" y="530120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</a:rPr>
              <a:t>－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grpSp>
        <p:nvGrpSpPr>
          <p:cNvPr id="6" name="グループ化 67"/>
          <p:cNvGrpSpPr/>
          <p:nvPr/>
        </p:nvGrpSpPr>
        <p:grpSpPr>
          <a:xfrm>
            <a:off x="1835696" y="188640"/>
            <a:ext cx="5256584" cy="4392488"/>
            <a:chOff x="1835696" y="188640"/>
            <a:chExt cx="5256584" cy="4392488"/>
          </a:xfrm>
        </p:grpSpPr>
        <p:grpSp>
          <p:nvGrpSpPr>
            <p:cNvPr id="7" name="グループ化 66"/>
            <p:cNvGrpSpPr/>
            <p:nvPr/>
          </p:nvGrpSpPr>
          <p:grpSpPr>
            <a:xfrm>
              <a:off x="2209384" y="291712"/>
              <a:ext cx="4392488" cy="977048"/>
              <a:chOff x="2209384" y="291712"/>
              <a:chExt cx="4392488" cy="977048"/>
            </a:xfrm>
          </p:grpSpPr>
          <p:sp>
            <p:nvSpPr>
              <p:cNvPr id="64" name="正方形/長方形 63"/>
              <p:cNvSpPr/>
              <p:nvPr/>
            </p:nvSpPr>
            <p:spPr>
              <a:xfrm>
                <a:off x="2209384" y="291712"/>
                <a:ext cx="4392488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正方形/長方形 64"/>
              <p:cNvSpPr/>
              <p:nvPr/>
            </p:nvSpPr>
            <p:spPr>
              <a:xfrm>
                <a:off x="2223032" y="332656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正方形/長方形 65"/>
              <p:cNvSpPr/>
              <p:nvPr/>
            </p:nvSpPr>
            <p:spPr>
              <a:xfrm>
                <a:off x="6084168" y="404664"/>
                <a:ext cx="476760" cy="8640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正方形/長方形 44"/>
            <p:cNvSpPr/>
            <p:nvPr/>
          </p:nvSpPr>
          <p:spPr>
            <a:xfrm>
              <a:off x="5580112" y="1268760"/>
              <a:ext cx="1512168" cy="3312368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1835696" y="1196752"/>
              <a:ext cx="1512168" cy="3312368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テキスト ボックス 46"/>
            <p:cNvSpPr txBox="1"/>
            <p:nvPr/>
          </p:nvSpPr>
          <p:spPr>
            <a:xfrm>
              <a:off x="1835696" y="1196752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/>
                <a:t>亜鉛</a:t>
              </a: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5580112" y="1268760"/>
              <a:ext cx="1224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/>
                <a:t>銅</a:t>
              </a:r>
              <a:endParaRPr kumimoji="1" lang="ja-JP" altLang="en-US" sz="2800" dirty="0"/>
            </a:p>
          </p:txBody>
        </p:sp>
        <p:cxnSp>
          <p:nvCxnSpPr>
            <p:cNvPr id="50" name="直線コネクタ 49"/>
            <p:cNvCxnSpPr/>
            <p:nvPr/>
          </p:nvCxnSpPr>
          <p:spPr>
            <a:xfrm flipV="1">
              <a:off x="2195736" y="260648"/>
              <a:ext cx="0" cy="9361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flipV="1">
              <a:off x="2699792" y="692696"/>
              <a:ext cx="0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6588224" y="260648"/>
              <a:ext cx="0" cy="10081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 flipV="1">
              <a:off x="6084168" y="692696"/>
              <a:ext cx="0" cy="57606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flipH="1">
              <a:off x="2699792" y="692696"/>
              <a:ext cx="136815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4499992" y="692696"/>
              <a:ext cx="15841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H="1">
              <a:off x="2195736" y="260648"/>
              <a:ext cx="43924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8930" r="39334"/>
            <a:stretch>
              <a:fillRect/>
            </a:stretch>
          </p:blipFill>
          <p:spPr bwMode="auto">
            <a:xfrm rot="10800000">
              <a:off x="3275856" y="188640"/>
              <a:ext cx="2088232" cy="1959113"/>
            </a:xfrm>
            <a:prstGeom prst="rect">
              <a:avLst/>
            </a:prstGeom>
            <a:noFill/>
          </p:spPr>
        </p:pic>
      </p:grpSp>
      <p:sp>
        <p:nvSpPr>
          <p:cNvPr id="60" name="テキスト ボックス 59"/>
          <p:cNvSpPr txBox="1"/>
          <p:nvPr/>
        </p:nvSpPr>
        <p:spPr>
          <a:xfrm>
            <a:off x="467544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/>
              <a:t>－極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7236296" y="76470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＋</a:t>
            </a:r>
            <a:r>
              <a:rPr kumimoji="1" lang="ja-JP" altLang="en-US" sz="3600" dirty="0"/>
              <a:t>極</a:t>
            </a:r>
          </a:p>
        </p:txBody>
      </p:sp>
      <p:grpSp>
        <p:nvGrpSpPr>
          <p:cNvPr id="8" name="グループ化 68"/>
          <p:cNvGrpSpPr/>
          <p:nvPr/>
        </p:nvGrpSpPr>
        <p:grpSpPr>
          <a:xfrm>
            <a:off x="827584" y="4869160"/>
            <a:ext cx="1656184" cy="1088831"/>
            <a:chOff x="3563888" y="3636313"/>
            <a:chExt cx="1656184" cy="1088831"/>
          </a:xfrm>
        </p:grpSpPr>
        <p:grpSp>
          <p:nvGrpSpPr>
            <p:cNvPr id="9" name="グループ化 67"/>
            <p:cNvGrpSpPr/>
            <p:nvPr/>
          </p:nvGrpSpPr>
          <p:grpSpPr>
            <a:xfrm>
              <a:off x="3563888" y="3645024"/>
              <a:ext cx="1080120" cy="1080120"/>
              <a:chOff x="2051720" y="2636912"/>
              <a:chExt cx="1080120" cy="1080120"/>
            </a:xfrm>
          </p:grpSpPr>
          <p:sp>
            <p:nvSpPr>
              <p:cNvPr id="59" name="円/楕円 58"/>
              <p:cNvSpPr/>
              <p:nvPr/>
            </p:nvSpPr>
            <p:spPr>
              <a:xfrm>
                <a:off x="2051720" y="2636912"/>
                <a:ext cx="1080120" cy="108012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3600" dirty="0">
                    <a:solidFill>
                      <a:schemeClr val="tx1"/>
                    </a:solidFill>
                  </a:rPr>
                  <a:t>Zn</a:t>
                </a:r>
                <a:endParaRPr kumimoji="1" lang="ja-JP" altLang="en-US" sz="3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円/楕円 66"/>
              <p:cNvSpPr/>
              <p:nvPr/>
            </p:nvSpPr>
            <p:spPr>
              <a:xfrm>
                <a:off x="2771800" y="2636912"/>
                <a:ext cx="288032" cy="28803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円/楕円 62"/>
              <p:cNvSpPr/>
              <p:nvPr/>
            </p:nvSpPr>
            <p:spPr>
              <a:xfrm>
                <a:off x="2123728" y="2636912"/>
                <a:ext cx="288032" cy="28803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8" name="テキスト ボックス 67"/>
            <p:cNvSpPr txBox="1"/>
            <p:nvPr/>
          </p:nvSpPr>
          <p:spPr>
            <a:xfrm>
              <a:off x="4283968" y="3636313"/>
              <a:ext cx="936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２＋</a:t>
              </a:r>
              <a:endParaRPr kumimoji="1" lang="ja-JP" altLang="en-US" sz="3200" b="1" dirty="0"/>
            </a:p>
          </p:txBody>
        </p:sp>
      </p:grpSp>
      <p:grpSp>
        <p:nvGrpSpPr>
          <p:cNvPr id="10" name="グループ化 71"/>
          <p:cNvGrpSpPr/>
          <p:nvPr/>
        </p:nvGrpSpPr>
        <p:grpSpPr>
          <a:xfrm>
            <a:off x="4211960" y="1124744"/>
            <a:ext cx="1368152" cy="1800200"/>
            <a:chOff x="4139952" y="3212976"/>
            <a:chExt cx="1368152" cy="1800200"/>
          </a:xfrm>
        </p:grpSpPr>
        <p:sp>
          <p:nvSpPr>
            <p:cNvPr id="22" name="円/楕円 21"/>
            <p:cNvSpPr/>
            <p:nvPr/>
          </p:nvSpPr>
          <p:spPr>
            <a:xfrm>
              <a:off x="4499992" y="4077072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グループ化 15"/>
            <p:cNvGrpSpPr/>
            <p:nvPr/>
          </p:nvGrpSpPr>
          <p:grpSpPr>
            <a:xfrm>
              <a:off x="4139952" y="3212976"/>
              <a:ext cx="1080120" cy="936104"/>
              <a:chOff x="1475656" y="4653136"/>
              <a:chExt cx="1080120" cy="936104"/>
            </a:xfrm>
          </p:grpSpPr>
          <p:sp>
            <p:nvSpPr>
              <p:cNvPr id="31" name="円/楕円 30"/>
              <p:cNvSpPr/>
              <p:nvPr/>
            </p:nvSpPr>
            <p:spPr>
              <a:xfrm>
                <a:off x="1475656" y="4653136"/>
                <a:ext cx="936104" cy="936104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sz="4000" dirty="0">
                    <a:solidFill>
                      <a:schemeClr val="tx1"/>
                    </a:solidFill>
                  </a:rPr>
                  <a:t>H</a:t>
                </a:r>
                <a:endParaRPr kumimoji="1" lang="ja-JP" altLang="en-US" sz="4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>
              <a:xfrm>
                <a:off x="2267744" y="5013176"/>
                <a:ext cx="288032" cy="288032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69" name="円/楕円 68"/>
            <p:cNvSpPr/>
            <p:nvPr/>
          </p:nvSpPr>
          <p:spPr>
            <a:xfrm>
              <a:off x="4932040" y="3573016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5220072" y="4149080"/>
              <a:ext cx="288032" cy="28803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7" name="上矢印 56"/>
          <p:cNvSpPr/>
          <p:nvPr/>
        </p:nvSpPr>
        <p:spPr>
          <a:xfrm>
            <a:off x="4788024" y="3140968"/>
            <a:ext cx="504056" cy="72008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6" name="グループ化 15"/>
          <p:cNvGrpSpPr/>
          <p:nvPr/>
        </p:nvGrpSpPr>
        <p:grpSpPr>
          <a:xfrm>
            <a:off x="3851920" y="3789040"/>
            <a:ext cx="1080120" cy="936104"/>
            <a:chOff x="1475656" y="4653136"/>
            <a:chExt cx="1080120" cy="936104"/>
          </a:xfrm>
        </p:grpSpPr>
        <p:sp>
          <p:nvSpPr>
            <p:cNvPr id="77" name="円/楕円 76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9" name="テキスト ボックス 78"/>
          <p:cNvSpPr txBox="1"/>
          <p:nvPr/>
        </p:nvSpPr>
        <p:spPr>
          <a:xfrm>
            <a:off x="4270320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80" name="グループ化 15"/>
          <p:cNvGrpSpPr/>
          <p:nvPr/>
        </p:nvGrpSpPr>
        <p:grpSpPr>
          <a:xfrm>
            <a:off x="4716016" y="4509120"/>
            <a:ext cx="1080120" cy="936104"/>
            <a:chOff x="1475656" y="4653136"/>
            <a:chExt cx="1080120" cy="936104"/>
          </a:xfrm>
        </p:grpSpPr>
        <p:sp>
          <p:nvSpPr>
            <p:cNvPr id="81" name="円/楕円 80"/>
            <p:cNvSpPr/>
            <p:nvPr/>
          </p:nvSpPr>
          <p:spPr>
            <a:xfrm>
              <a:off x="1475656" y="4653136"/>
              <a:ext cx="936104" cy="93610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4000" dirty="0">
                  <a:solidFill>
                    <a:schemeClr val="tx1"/>
                  </a:solidFill>
                </a:rPr>
                <a:t>H</a:t>
              </a:r>
              <a:endParaRPr kumimoji="1" lang="ja-JP" alt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2267744" y="5013176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3" name="テキスト ボックス 82"/>
          <p:cNvSpPr txBox="1"/>
          <p:nvPr/>
        </p:nvSpPr>
        <p:spPr>
          <a:xfrm>
            <a:off x="5134416" y="450912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＋</a:t>
            </a:r>
            <a:endParaRPr kumimoji="1" lang="ja-JP" altLang="en-US" sz="3200" b="1" dirty="0"/>
          </a:p>
        </p:txBody>
      </p:sp>
      <p:grpSp>
        <p:nvGrpSpPr>
          <p:cNvPr id="84" name="グループ化 83"/>
          <p:cNvGrpSpPr/>
          <p:nvPr/>
        </p:nvGrpSpPr>
        <p:grpSpPr>
          <a:xfrm>
            <a:off x="2051720" y="2636912"/>
            <a:ext cx="1080120" cy="1080120"/>
            <a:chOff x="2051720" y="2636912"/>
            <a:chExt cx="1080120" cy="1080120"/>
          </a:xfrm>
        </p:grpSpPr>
        <p:sp>
          <p:nvSpPr>
            <p:cNvPr id="85" name="円/楕円 84"/>
            <p:cNvSpPr/>
            <p:nvPr/>
          </p:nvSpPr>
          <p:spPr>
            <a:xfrm>
              <a:off x="2051720" y="2636912"/>
              <a:ext cx="1080120" cy="108012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dirty="0">
                  <a:solidFill>
                    <a:schemeClr val="tx1"/>
                  </a:solidFill>
                </a:rPr>
                <a:t>Zn</a:t>
              </a:r>
              <a:endParaRPr kumimoji="1" lang="ja-JP" altLang="en-US" sz="3600" dirty="0">
                <a:solidFill>
                  <a:schemeClr val="tx1"/>
                </a:solidFill>
              </a:endParaRPr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2771800" y="2636912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2123728" y="2636912"/>
              <a:ext cx="288032" cy="28803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8" name="円/楕円 87"/>
          <p:cNvSpPr/>
          <p:nvPr/>
        </p:nvSpPr>
        <p:spPr>
          <a:xfrm>
            <a:off x="2771800" y="263691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円/楕円 88"/>
          <p:cNvSpPr/>
          <p:nvPr/>
        </p:nvSpPr>
        <p:spPr>
          <a:xfrm>
            <a:off x="2123728" y="263691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上矢印 89"/>
          <p:cNvSpPr/>
          <p:nvPr/>
        </p:nvSpPr>
        <p:spPr>
          <a:xfrm rot="11989405">
            <a:off x="1963786" y="3620911"/>
            <a:ext cx="504056" cy="1268171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円/楕円 91"/>
          <p:cNvSpPr/>
          <p:nvPr/>
        </p:nvSpPr>
        <p:spPr>
          <a:xfrm>
            <a:off x="2339752" y="404664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/楕円 92"/>
          <p:cNvSpPr/>
          <p:nvPr/>
        </p:nvSpPr>
        <p:spPr>
          <a:xfrm>
            <a:off x="2339752" y="83671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上矢印 94"/>
          <p:cNvSpPr/>
          <p:nvPr/>
        </p:nvSpPr>
        <p:spPr>
          <a:xfrm rot="21089037">
            <a:off x="2379814" y="1622689"/>
            <a:ext cx="504056" cy="94711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95"/>
          <p:cNvSpPr/>
          <p:nvPr/>
        </p:nvSpPr>
        <p:spPr>
          <a:xfrm>
            <a:off x="6300192" y="2276872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96"/>
          <p:cNvSpPr/>
          <p:nvPr/>
        </p:nvSpPr>
        <p:spPr>
          <a:xfrm>
            <a:off x="6300192" y="2708920"/>
            <a:ext cx="288032" cy="2880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上矢印 97"/>
          <p:cNvSpPr/>
          <p:nvPr/>
        </p:nvSpPr>
        <p:spPr>
          <a:xfrm rot="17653919">
            <a:off x="5709330" y="2255075"/>
            <a:ext cx="504056" cy="60929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374</Words>
  <Application>Microsoft Office PowerPoint</Application>
  <PresentationFormat>画面に合わせる (4:3)</PresentationFormat>
  <Paragraphs>153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Wingdings 2</vt:lpstr>
      <vt:lpstr>Calibri</vt:lpstr>
      <vt:lpstr>Arial</vt:lpstr>
      <vt:lpstr>Constantia</vt:lpstr>
      <vt:lpstr>リゾート</vt:lpstr>
      <vt:lpstr>電池のしくみ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しかし・・・</vt:lpstr>
      <vt:lpstr>PowerPoint プレゼンテーション</vt:lpstr>
      <vt:lpstr>ダニエル電池の利点と特徴</vt:lpstr>
      <vt:lpstr>イオン式をつかった反応の様子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電池のしくみ</dc:title>
  <dc:creator>Windows7</dc:creator>
  <cp:lastModifiedBy>5440</cp:lastModifiedBy>
  <cp:revision>18</cp:revision>
  <dcterms:created xsi:type="dcterms:W3CDTF">2012-04-24T14:28:09Z</dcterms:created>
  <dcterms:modified xsi:type="dcterms:W3CDTF">2021-05-29T12:39:03Z</dcterms:modified>
</cp:coreProperties>
</file>