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</p:sldIdLst>
  <p:sldSz cx="9144000" cy="5143500" type="screen16x9"/>
  <p:notesSz cx="6858000" cy="9144000"/>
  <p:embeddedFontLst>
    <p:embeddedFont>
      <p:font typeface="Lucida Sans Unicode" panose="020B0602030504020204" pitchFamily="34" charset="0"/>
      <p:regular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  <p:embeddedFont>
      <p:font typeface="Wingdings 2" panose="05020102010507070707" pitchFamily="18" charset="2"/>
      <p:regular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2021/5/30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原子とイオン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原子の構造からイオンを考える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596657"/>
          </a:xfrm>
        </p:spPr>
        <p:txBody>
          <a:bodyPr/>
          <a:lstStyle/>
          <a:p>
            <a:r>
              <a:rPr kumimoji="1" lang="ja-JP" altLang="en-US" dirty="0"/>
              <a:t>原子記号と＋，－，数字などでイオンを表す記号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イオンをイオン式で表そう</a:t>
            </a:r>
          </a:p>
        </p:txBody>
      </p:sp>
      <p:sp>
        <p:nvSpPr>
          <p:cNvPr id="4" name="円/楕円 3"/>
          <p:cNvSpPr/>
          <p:nvPr/>
        </p:nvSpPr>
        <p:spPr>
          <a:xfrm>
            <a:off x="1043608" y="1491630"/>
            <a:ext cx="1008112" cy="10081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763688" y="1563638"/>
            <a:ext cx="302434" cy="302434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829406" y="1491630"/>
            <a:ext cx="1008112" cy="100811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49486" y="1532816"/>
            <a:ext cx="302434" cy="302434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85590" y="1491630"/>
            <a:ext cx="1008112" cy="1008112"/>
          </a:xfrm>
          <a:prstGeom prst="ellipse">
            <a:avLst/>
          </a:prstGeom>
          <a:solidFill>
            <a:schemeClr val="bg2">
              <a:lumMod val="5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05670" y="1563638"/>
            <a:ext cx="302434" cy="302434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141774" y="1491630"/>
            <a:ext cx="1886610" cy="1008112"/>
          </a:xfrm>
          <a:prstGeom prst="ellipse">
            <a:avLst/>
          </a:prstGeom>
          <a:solidFill>
            <a:srgbClr val="00B0F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668344" y="1491630"/>
            <a:ext cx="302434" cy="302434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059832" y="3291830"/>
            <a:ext cx="1872208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115616" y="3363838"/>
            <a:ext cx="1008112" cy="1008112"/>
          </a:xfrm>
          <a:prstGeom prst="ellipse">
            <a:avLst/>
          </a:prstGeom>
          <a:solidFill>
            <a:srgbClr val="00B05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796136" y="3291830"/>
            <a:ext cx="2160240" cy="10081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572000" y="336383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1850098" y="336383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796136" y="336383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7596336" y="336383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59632" y="1658293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Ｋ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43808" y="1750849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Mg</a:t>
            </a:r>
            <a:endParaRPr kumimoji="1" lang="ja-JP" altLang="en-US" sz="4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44008" y="163564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Ｈ</a:t>
            </a:r>
            <a:endParaRPr kumimoji="1" lang="ja-JP" altLang="en-US" sz="4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4208" y="1563638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ＮＨ</a:t>
            </a:r>
            <a:r>
              <a:rPr lang="ja-JP" altLang="en-US" sz="4400" baseline="-25000" dirty="0"/>
              <a:t>４</a:t>
            </a:r>
            <a:endParaRPr kumimoji="1" lang="ja-JP" altLang="en-US" sz="4400" baseline="-25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59632" y="3530501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Ｃｌ</a:t>
            </a:r>
            <a:endParaRPr kumimoji="1" lang="ja-JP" altLang="en-US" sz="4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343584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ＯＨ</a:t>
            </a:r>
            <a:endParaRPr kumimoji="1" lang="ja-JP" altLang="en-US" sz="4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72200" y="336383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ＳＯ</a:t>
            </a:r>
            <a:r>
              <a:rPr lang="ja-JP" altLang="en-US" sz="4400" baseline="-25000" dirty="0"/>
              <a:t>４</a:t>
            </a:r>
            <a:endParaRPr kumimoji="1" lang="ja-JP" altLang="en-US" sz="4400" baseline="-25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15616" y="249974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Ｋ</a:t>
            </a:r>
            <a:r>
              <a:rPr lang="ja-JP" altLang="en-US" sz="4400" baseline="30000" dirty="0"/>
              <a:t>＋</a:t>
            </a:r>
            <a:endParaRPr kumimoji="1" lang="ja-JP" altLang="en-US" sz="4400" baseline="30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71800" y="2499742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Ｍｇ</a:t>
            </a:r>
            <a:r>
              <a:rPr lang="en-US" altLang="ja-JP" sz="4400" baseline="30000" dirty="0"/>
              <a:t>2</a:t>
            </a:r>
            <a:r>
              <a:rPr lang="ja-JP" altLang="en-US" sz="4400" baseline="30000" dirty="0"/>
              <a:t>＋</a:t>
            </a:r>
            <a:endParaRPr kumimoji="1" lang="ja-JP" altLang="en-US" sz="4400" baseline="30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72000" y="2499742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Ｈ</a:t>
            </a:r>
            <a:r>
              <a:rPr lang="ja-JP" altLang="en-US" sz="4400" baseline="30000" dirty="0"/>
              <a:t>＋</a:t>
            </a:r>
            <a:endParaRPr kumimoji="1" lang="ja-JP" altLang="en-US" sz="4400" baseline="30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72200" y="2499742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ＮＨ</a:t>
            </a:r>
            <a:r>
              <a:rPr lang="ja-JP" altLang="en-US" sz="4400" baseline="-25000" dirty="0"/>
              <a:t>４</a:t>
            </a:r>
            <a:r>
              <a:rPr lang="ja-JP" altLang="en-US" sz="4400" baseline="30000" dirty="0"/>
              <a:t>＋</a:t>
            </a:r>
            <a:endParaRPr kumimoji="1" lang="ja-JP" altLang="en-US" sz="4400" baseline="30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43608" y="4302051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Ｃｌ</a:t>
            </a:r>
            <a:r>
              <a:rPr lang="ja-JP" altLang="en-US" sz="4400" baseline="40000" dirty="0"/>
              <a:t>ー</a:t>
            </a:r>
            <a:endParaRPr kumimoji="1" lang="ja-JP" altLang="en-US" sz="4400" baseline="40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47864" y="4302051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ＯＨ</a:t>
            </a:r>
            <a:r>
              <a:rPr lang="ja-JP" altLang="en-US" sz="4400" baseline="40000" dirty="0"/>
              <a:t>ー</a:t>
            </a:r>
            <a:endParaRPr kumimoji="1" lang="ja-JP" altLang="en-US" sz="4400" baseline="40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228184" y="4250581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ＳＯ</a:t>
            </a:r>
            <a:r>
              <a:rPr lang="ja-JP" altLang="en-US" sz="4400" baseline="-25000" dirty="0"/>
              <a:t>４</a:t>
            </a:r>
            <a:r>
              <a:rPr lang="ja-JP" altLang="en-US" sz="4400" baseline="40000" dirty="0"/>
              <a:t>２－</a:t>
            </a:r>
            <a:endParaRPr kumimoji="1" lang="ja-JP" altLang="en-US" sz="4400" baseline="40000" dirty="0"/>
          </a:p>
        </p:txBody>
      </p:sp>
      <p:sp>
        <p:nvSpPr>
          <p:cNvPr id="39" name="円/楕円 38"/>
          <p:cNvSpPr/>
          <p:nvPr/>
        </p:nvSpPr>
        <p:spPr>
          <a:xfrm>
            <a:off x="2854172" y="1543090"/>
            <a:ext cx="302434" cy="302434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原子は物質の最小単位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原子の構造</a:t>
            </a:r>
          </a:p>
        </p:txBody>
      </p:sp>
      <p:pic>
        <p:nvPicPr>
          <p:cNvPr id="1026" name="Picture 2" descr="C:\Users\Windows7\Documents\12年度記録\教材など\原子の写真\ケイ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9662"/>
            <a:ext cx="2816225" cy="2898775"/>
          </a:xfrm>
          <a:prstGeom prst="rect">
            <a:avLst/>
          </a:prstGeom>
          <a:noFill/>
        </p:spPr>
      </p:pic>
      <p:sp>
        <p:nvSpPr>
          <p:cNvPr id="5" name="円/楕円 4"/>
          <p:cNvSpPr/>
          <p:nvPr/>
        </p:nvSpPr>
        <p:spPr>
          <a:xfrm>
            <a:off x="2411760" y="3075806"/>
            <a:ext cx="144016" cy="144016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5" idx="0"/>
          </p:cNvCxnSpPr>
          <p:nvPr/>
        </p:nvCxnSpPr>
        <p:spPr>
          <a:xfrm flipV="1">
            <a:off x="2483768" y="1275606"/>
            <a:ext cx="3312368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4"/>
          </p:cNvCxnSpPr>
          <p:nvPr/>
        </p:nvCxnSpPr>
        <p:spPr>
          <a:xfrm>
            <a:off x="2483768" y="3219822"/>
            <a:ext cx="3456384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4716016" y="1131590"/>
            <a:ext cx="3600400" cy="36004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6228184" y="2571750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16216" y="2859782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292080" y="1635646"/>
            <a:ext cx="2520280" cy="2520280"/>
          </a:xfrm>
          <a:prstGeom prst="ellipse">
            <a:avLst/>
          </a:prstGeom>
          <a:noFill/>
          <a:ln w="3492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6547128" y="2468920"/>
            <a:ext cx="576064" cy="400110"/>
            <a:chOff x="6475120" y="2396912"/>
            <a:chExt cx="576064" cy="400110"/>
          </a:xfrm>
        </p:grpSpPr>
        <p:sp>
          <p:nvSpPr>
            <p:cNvPr id="15" name="円/楕円 14"/>
            <p:cNvSpPr/>
            <p:nvPr/>
          </p:nvSpPr>
          <p:spPr>
            <a:xfrm>
              <a:off x="6516216" y="2427734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475120" y="239691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j-ea"/>
                  <a:ea typeface="+mj-ea"/>
                </a:rPr>
                <a:t>＋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115080" y="2900968"/>
            <a:ext cx="576064" cy="400110"/>
            <a:chOff x="6043072" y="2828960"/>
            <a:chExt cx="576064" cy="400110"/>
          </a:xfrm>
        </p:grpSpPr>
        <p:sp>
          <p:nvSpPr>
            <p:cNvPr id="16" name="円/楕円 15"/>
            <p:cNvSpPr/>
            <p:nvPr/>
          </p:nvSpPr>
          <p:spPr>
            <a:xfrm>
              <a:off x="6084168" y="2859782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043072" y="282896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j-ea"/>
                  <a:ea typeface="+mj-ea"/>
                </a:rPr>
                <a:t>＋</a:t>
              </a: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106968" y="2746678"/>
            <a:ext cx="473144" cy="401136"/>
            <a:chOff x="5034960" y="2674670"/>
            <a:chExt cx="473144" cy="401136"/>
          </a:xfrm>
        </p:grpSpPr>
        <p:sp>
          <p:nvSpPr>
            <p:cNvPr id="20" name="円/楕円 19"/>
            <p:cNvSpPr/>
            <p:nvPr/>
          </p:nvSpPr>
          <p:spPr>
            <a:xfrm>
              <a:off x="5076056" y="2715766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34960" y="2674670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j-ea"/>
                  <a:ea typeface="+mj-ea"/>
                </a:rPr>
                <a:t>－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55240" y="2818596"/>
            <a:ext cx="473144" cy="401226"/>
            <a:chOff x="7483232" y="2746588"/>
            <a:chExt cx="473144" cy="401226"/>
          </a:xfrm>
        </p:grpSpPr>
        <p:sp>
          <p:nvSpPr>
            <p:cNvPr id="19" name="円/楕円 18"/>
            <p:cNvSpPr/>
            <p:nvPr/>
          </p:nvSpPr>
          <p:spPr>
            <a:xfrm>
              <a:off x="7524328" y="2787774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483232" y="2746588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n-ea"/>
                </a:rPr>
                <a:t>－</a:t>
              </a:r>
              <a:endParaRPr kumimoji="1" lang="ja-JP" altLang="en-US" sz="2000" dirty="0">
                <a:latin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7.55089E-6 C 0.00035 -0.0179 0.00053 -0.0361 0.00105 -0.05399 C 0.00174 -0.07465 -0.00069 -0.11722 0.01459 -0.12585 C 0.01633 -0.13542 0.01442 -0.12956 0.02015 -0.13573 C 0.02709 -0.14313 0.03508 -0.15547 0.04272 -0.15978 C 0.04532 -0.16102 0.04792 -0.16133 0.05053 -0.16194 C 0.05383 -0.16564 0.05695 -0.1675 0.0606 -0.16965 C 0.06216 -0.17798 0.06442 -0.17706 0.06858 -0.18168 C 0.07032 -0.19155 0.07466 -0.19495 0.07969 -0.19772 C 0.08282 -0.20605 0.08542 -0.2042 0.08994 -0.20975 C 0.09115 -0.2113 0.09202 -0.21407 0.09324 -0.21561 C 0.09671 -0.21962 0.10278 -0.22147 0.10678 -0.22363 C 0.11372 -0.23196 0.12032 -0.2332 0.12813 -0.23751 C 0.14115 -0.23628 0.15348 -0.23443 0.16633 -0.23165 C 0.17709 -0.22579 0.18785 -0.21839 0.19879 -0.21376 C 0.20348 -0.20729 0.20834 -0.20143 0.21355 -0.19587 C 0.21633 -0.18785 0.21806 -0.17891 0.2224 -0.17366 C 0.22483 -0.16719 0.22796 -0.16441 0.23039 -0.15793 C 0.23074 -0.15516 0.23074 -0.15238 0.23143 -0.14991 C 0.23265 -0.1456 0.23594 -0.13788 0.23594 -0.13788 C 0.2382 -0.12493 0.24306 -0.11105 0.24723 -0.09994 C 0.25174 -0.08792 0.24723 -0.09964 0.25174 -0.08792 C 0.25244 -0.08606 0.254 -0.08205 0.254 -0.08205 C 0.25539 -0.07157 0.25834 -0.06262 0.25956 -0.05213 C 0.26112 -0.03856 0.26216 -0.02869 0.26407 -0.01605 C 0.26546 0.00462 0.2632 0.02714 0.26858 0.04595 C 0.27067 0.06107 0.27049 0.0768 0.26737 0.0916 C 0.26633 0.1024 0.26598 0.10579 0.26181 0.11381 C 0.26042 0.1206 0.25956 0.12584 0.2573 0.1317 C 0.25556 0.14342 0.25296 0.15576 0.24601 0.15946 C 0.24376 0.17304 0.24706 0.15977 0.2415 0.16748 C 0.24046 0.16903 0.24028 0.1718 0.23924 0.17365 C 0.23386 0.18321 0.21876 0.19339 0.21129 0.1974 C 0.20522 0.20049 0.19879 0.20388 0.19324 0.20943 C 0.18716 0.2156 0.19272 0.21097 0.18647 0.21961 C 0.18126 0.22701 0.17362 0.23503 0.16737 0.23935 C 0.15591 0.24706 0.14341 0.24799 0.13143 0.25138 C 0.11806 0.26002 0.10331 0.25416 0.08994 0.24737 C 0.0856 0.24244 0.08265 0.2412 0.07744 0.23935 C 0.07275 0.23102 0.06719 0.22609 0.06181 0.21961 C 0.05278 0.20912 0.06372 0.22208 0.05504 0.21159 C 0.054 0.21036 0.05174 0.20758 0.05174 0.20758 C 0.04897 0.19987 0.04653 0.2011 0.04376 0.19339 C 0.04098 0.17766 0.04549 0.19956 0.0382 0.18167 C 0.03317 0.16933 0.04115 0.17643 0.03369 0.17149 C 0.03143 0.16748 0.02917 0.16347 0.02692 0.15946 C 0.02535 0.15669 0.0257 0.15144 0.02466 0.14774 C 0.02292 0.14157 0.02188 0.14065 0.0191 0.13571 C 0.01789 0.128 0.01581 0.12307 0.01459 0.11566 C 0.01372 0.1024 0.01476 0.09685 0.00903 0.08975 C 0.00747 0.08235 0.00643 0.07556 0.00556 0.06785 C 0.00487 0.05305 0.00383 0.04133 0.00105 0.02775 C -0.00121 -0.01882 -0.00746 -0.09038 0.01129 -0.13172 C 0.01372 -0.1459 0.01962 -0.15022 0.02587 -0.15793 C 0.03299 -0.16688 0.02535 -0.16194 0.03265 -0.16564 C 0.03403 -0.17397 0.03855 -0.18107 0.04272 -0.18569 C 0.04549 -0.1931 0.0481 -0.19495 0.05278 -0.19772 C 0.05383 -0.19896 0.05522 -0.20019 0.05608 -0.20173 C 0.05695 -0.20328 0.0573 -0.20605 0.05834 -0.20759 C 0.0599 -0.20975 0.06633 -0.2113 0.06737 -0.2116 C 0.07466 -0.21469 0.08143 -0.22333 0.08872 -0.22764 C 0.10192 -0.23535 0.1165 -0.22919 0.13039 -0.2298 C 0.14098 -0.23566 0.15209 -0.2335 0.16285 -0.23165 C 0.16719 -0.22949 0.1724 -0.22734 0.1764 -0.22363 C 0.18369 -0.21685 0.1757 -0.22178 0.18317 -0.21777 C 0.18681 -0.21345 0.18907 -0.20821 0.19324 -0.20574 C 0.19497 -0.20081 0.19619 -0.19155 0.19879 -0.18785 C 0.2007 -0.18508 0.20348 -0.18415 0.20556 -0.18168 C 0.20834 -0.17428 0.21303 -0.17058 0.21789 -0.1678 C 0.21997 -0.15793 0.22449 -0.15732 0.22917 -0.15176 C 0.23056 -0.14806 0.23108 -0.14344 0.23265 -0.13973 C 0.23456 -0.13542 0.23924 -0.12771 0.23924 -0.12771 C 0.24046 -0.12154 0.24133 -0.1129 0.24376 -0.10796 C 0.24567 -0.10395 0.24844 -0.10149 0.25053 -0.09779 C 0.25192 -0.091 0.25278 -0.08576 0.25504 -0.0799 C 0.25626 -0.07311 0.2573 -0.06663 0.25834 -0.05985 C 0.25973 -0.01512 0.25903 0.03207 0.26285 0.07587 C 0.26268 0.08605 0.27206 0.1536 0.2573 0.17149 C 0.25487 0.18383 0.2474 0.18445 0.2415 0.18969 C 0.23803 0.19278 0.2349 0.19648 0.23143 0.19956 C 0.23004 0.2008 0.22449 0.20295 0.22362 0.20357 C 0.21615 0.20851 0.20886 0.2119 0.20105 0.2156 C 0.19688 0.22084 0.18403 0.22732 0.17865 0.22948 C 0.17379 0.2375 0.17032 0.23997 0.16407 0.24336 C 0.15574 0.25292 0.16233 0.24675 0.14376 0.24953 C 0.12831 0.25169 0.1132 0.2557 0.09775 0.25755 C 0.09133 0.25601 0.08681 0.25416 0.08091 0.25138 C 0.07657 0.24645 0.07119 0.24244 0.06633 0.23935 C 0.06598 0.23658 0.06598 0.23349 0.06511 0.23133 C 0.06442 0.22948 0.06268 0.22917 0.06181 0.22763 C 0.05765 0.22023 0.05556 0.21128 0.05053 0.20542 C 0.04758 0.1974 0.04445 0.18969 0.0415 0.18167 C 0.03994 0.17766 0.03699 0.16964 0.03699 0.16964 C 0.0356 0.16162 0.03421 0.15823 0.03039 0.1536 C 0.02813 0.14312 0.02987 0.14959 0.02466 0.13571 C 0.02397 0.13355 0.0224 0.12954 0.0224 0.12954 C 0.0191 0.11134 0.02449 0.13818 0.01789 0.11782 C 0.01407 0.1061 0.02015 0.11196 0.01355 0.10764 C 0.01129 0.09716 0.00903 0.08729 0.00556 0.07772 C 0.00383 0.06785 0.0007 0.05952 -0.00121 0.04996 C -0.00433 0.01912 -0.00572 -0.01327 0.00226 -0.04196 C 0.00452 -0.06324 0.00522 -0.0836 0.00903 -0.10395 C 0.0099 -0.10858 0.0099 -0.11352 0.01129 -0.11783 C 0.01424 -0.12709 0.0198 -0.13172 0.02362 -0.13973 C 0.02449 -0.14159 0.02483 -0.14436 0.02587 -0.1459 C 0.02796 -0.14899 0.03265 -0.15392 0.03265 -0.15392 C 0.03334 -0.15577 0.03386 -0.15824 0.03473 -0.15978 C 0.03577 -0.16163 0.03733 -0.16194 0.0382 -0.16379 C 0.04358 -0.17521 0.03751 -0.16842 0.04272 -0.17767 C 0.04688 -0.18508 0.05174 -0.19063 0.0573 -0.19371 C 0.06442 -0.20266 0.07049 -0.20883 0.07865 -0.21376 C 0.08594 -0.22672 0.07761 -0.21376 0.08647 -0.22178 C 0.10313 -0.2369 0.10053 -0.2332 0.12466 -0.23566 C 0.14219 -0.23381 0.15903 -0.2298 0.1764 -0.22579 C 0.18247 -0.22302 0.18837 -0.22086 0.19445 -0.21777 C 0.19844 -0.20605 0.2073 -0.19988 0.21355 -0.19186 C 0.21633 -0.17552 0.21216 -0.19402 0.21789 -0.18384 C 0.22101 -0.17829 0.22275 -0.1712 0.22587 -0.16564 C 0.22726 -0.15763 0.22744 -0.15485 0.23143 -0.14991 C 0.23299 -0.14189 0.23299 -0.13881 0.23699 -0.13387 C 0.23976 -0.11938 0.24758 -0.10982 0.25053 -0.09593 C 0.25226 -0.08792 0.25105 -0.09192 0.254 -0.08391 C 0.25435 -0.07465 0.25417 -0.06509 0.25504 -0.05584 C 0.25539 -0.05306 0.25678 -0.0509 0.2573 -0.04812 C 0.26042 -0.02931 0.26355 -0.00741 0.26511 0.01202 C 0.26719 0.03824 0.26372 0.02714 0.26858 0.03978 C 0.27015 0.05212 0.2698 0.06384 0.26737 0.07587 C 0.26667 0.09932 0.26893 0.10795 0.26285 0.12368 C 0.26025 0.13756 0.25903 0.15113 0.25174 0.15946 C 0.25035 0.16316 0.24983 0.1681 0.24827 0.17149 C 0.24636 0.1755 0.24341 0.17766 0.2415 0.18167 C 0.23542 0.19432 0.22587 0.2082 0.21685 0.21344 C 0.21077 0.22084 0.20348 0.21869 0.19653 0.22146 C 0.18751 0.23257 0.17657 0.23473 0.16633 0.24151 C 0.1606 0.25632 0.13803 0.25292 0.13143 0.25354 C 0.12136 0.25755 0.11615 0.25632 0.10556 0.25354 C 0.09844 0.24891 0.0915 0.24583 0.08421 0.24336 C 0.0764 0.2338 0.07379 0.22917 0.06407 0.22547 C 0.0599 0.22054 0.06025 0.21653 0.05608 0.21159 C 0.05383 0.19802 0.05712 0.21128 0.05174 0.20357 C 0.04931 0.20018 0.04966 0.19586 0.04827 0.19154 C 0.04584 0.18352 0.04601 0.18722 0.04272 0.17951 C 0.03664 0.16532 0.04115 0.16903 0.03473 0.16563 C 0.02969 0.15052 0.02414 0.1354 0.01789 0.12183 C 0.01546 0.10764 0.01025 0.1024 0.00556 0.0916 C 0.00296 0.07711 0.00174 0.06199 -0.00121 0.0478 C -0.00208 0.03732 -0.00347 0.02837 -0.00347 0.01788 " pathEditMode="relative" ptsTypes="ffffffffffffffffffffffffffffffffffffffffffffffffffffffffffffffffffffffffffffffffffffffffffffffffffffffffffffffffffffffffffffffffffffffffffffffffffA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6.5145E-6 C -0.00121 0.02344 -0.00399 0.04009 -0.01128 0.05983 C -0.01267 0.07063 -0.0158 0.08389 -0.02031 0.0916 C -0.0217 0.09993 -0.03159 0.11597 -0.03594 0.12152 C -0.03767 0.13016 -0.04097 0.13078 -0.04496 0.13571 C -0.04878 0.14558 -0.05278 0.15576 -0.05955 0.15946 C -0.06146 0.16902 -0.06614 0.16964 -0.06962 0.17766 C -0.07118 0.18136 -0.07465 0.19062 -0.07639 0.19555 C -0.07725 0.19771 -0.07951 0.19648 -0.0809 0.1974 C -0.08281 0.19864 -0.08472 0.19987 -0.08663 0.20141 C -0.10729 0.21961 -0.13229 0.2156 -0.15503 0.2193 C -0.16302 0.21776 -0.16805 0.2156 -0.17534 0.21159 C -0.17899 0.20727 -0.18246 0.20573 -0.18663 0.20357 C -0.19271 0.18537 -0.20451 0.18013 -0.21458 0.16964 C -0.21771 0.161 -0.22187 0.15268 -0.22587 0.14558 C -0.22743 0.13756 -0.22743 0.13448 -0.23142 0.12954 C -0.23594 0.1135 -0.2408 0.09654 -0.24392 0.07957 C -0.246 0.06878 -0.24392 0.07649 -0.24948 0.06168 C -0.25017 0.05983 -0.25173 0.05582 -0.25173 0.05582 C -0.25295 0.04873 -0.25434 0.04256 -0.25625 0.03577 C -0.25764 0.02251 -0.25885 0.00894 -0.26076 -0.00402 C -0.26007 -0.03949 -0.26041 -0.0765 -0.25729 -0.11197 C -0.25607 -0.12493 -0.25694 -0.13881 -0.25278 -0.14991 C -0.24809 -0.17459 -0.24375 -0.19988 -0.23368 -0.21962 C -0.22916 -0.22857 -0.22534 -0.23782 -0.21909 -0.24183 C -0.21597 -0.24739 -0.20642 -0.26497 -0.20225 -0.26774 C -0.19896 -0.2699 -0.19548 -0.27021 -0.19219 -0.27175 C -0.18385 -0.28131 -0.17066 -0.28471 -0.16076 -0.28748 C -0.15243 -0.29242 -0.15625 -0.29026 -0.14948 -0.29365 C -0.14323 -0.30136 -0.14896 -0.29612 -0.13819 -0.2955 C -0.12205 -0.29427 -0.10607 -0.29427 -0.08993 -0.29365 C -0.07847 -0.28347 -0.09288 -0.2955 -0.07986 -0.28748 C -0.075 -0.2844 -0.071 -0.27761 -0.06632 -0.2736 C -0.06562 -0.27175 -0.0651 -0.26929 -0.06406 -0.26774 C -0.06284 -0.26589 -0.06076 -0.26589 -0.05955 -0.26373 C -0.05868 -0.26219 -0.05937 -0.25911 -0.0585 -0.25756 C -0.05642 -0.25355 -0.05312 -0.25263 -0.05052 -0.24954 C -0.04444 -0.2332 -0.04809 -0.24122 -0.03941 -0.22579 C -0.0368 -0.22117 -0.03576 -0.21346 -0.03368 -0.2079 C -0.03038 -0.18816 -0.02274 -0.17891 -0.0158 -0.16379 C -0.01458 -0.15423 -0.0151 -0.15392 -0.01232 -0.1459 C -0.01094 -0.14189 -0.00781 -0.13388 -0.00781 -0.13388 C -0.00694 -0.12339 -0.00659 -0.11845 -0.00347 -0.10982 C -0.00069 -0.09193 -0.00416 -0.11043 1.11111E-6 -0.09594 C 0.00209 -0.08853 0.00191 -0.07959 0.0033 -0.07188 C 0.00434 -0.04751 0.00521 -0.0435 0.00903 -0.02407 C 0.00834 -0.00834 0.00851 0.01048 0.00556 0.0259 C 0.00452 0.03793 0.00365 0.05243 0.00226 0.06384 C 0.00156 0.07032 -0.00104 0.07556 -0.00225 0.08173 C -0.00486 0.095 -0.00416 0.1061 -0.00903 0.11751 C -0.01163 0.1317 -0.01354 0.14096 -0.01805 0.1536 C -0.02083 0.16162 -0.02066 0.16625 -0.02587 0.16964 C -0.02986 0.17674 -0.03021 0.18105 -0.03594 0.18352 C -0.03975 0.18846 -0.04288 0.19278 -0.04722 0.19555 C -0.05225 0.2045 -0.05816 0.20758 -0.06528 0.20943 C -0.07291 0.21869 -0.08177 0.22208 -0.08993 0.22948 C -0.11684 0.22701 -0.13229 0.22485 -0.1618 0.22331 C -0.16684 0.22054 -0.17014 0.21375 -0.17534 0.21159 C -0.17864 0.21005 -0.18541 0.20758 -0.18541 0.20758 C -0.18975 0.19586 -0.19739 0.19062 -0.20451 0.18537 C -0.21059 0.15885 -0.20295 0.18722 -0.21007 0.17149 C -0.21076 0.17026 -0.21198 0.161 -0.21232 0.15946 C -0.21423 0.15083 -0.21597 0.14805 -0.21909 0.13972 C -0.22135 0.13355 -0.22361 0.12769 -0.22587 0.12152 C -0.22656 0.11967 -0.22812 0.11566 -0.22812 0.11566 C -0.22986 0.10271 -0.23281 0.09037 -0.23489 0.07772 C -0.23663 0.06693 -0.23715 0.06045 -0.24271 0.05366 C -0.24705 0.04194 -0.24826 0.033 -0.25052 0.01973 C -0.25173 -0.02437 -0.2526 -0.06571 -0.25052 -0.10982 C -0.24965 -0.12647 -0.25087 -0.14683 -0.24722 -0.16194 C -0.24288 -0.18045 -0.23663 -0.20112 -0.23038 -0.21777 C -0.22847 -0.22271 -0.22621 -0.23227 -0.22361 -0.23566 C -0.21337 -0.24954 -0.20139 -0.26034 -0.18871 -0.26558 C -0.18368 -0.27175 -0.17778 -0.2736 -0.17187 -0.27576 C -0.1684 -0.27977 -0.16475 -0.28162 -0.16076 -0.28347 C -0.15729 -0.28502 -0.15052 -0.28748 -0.15052 -0.28748 C -0.14514 -0.29396 -0.13889 -0.2955 -0.13264 -0.29766 C -0.12587 -0.29705 -0.11909 -0.29674 -0.11232 -0.2955 C -0.10625 -0.29458 -0.10104 -0.28718 -0.09548 -0.28347 C -0.09028 -0.28008 -0.09201 -0.28347 -0.08767 -0.27946 C -0.07969 -0.27237 -0.08941 -0.27977 -0.0809 -0.26959 C -0.07708 -0.26497 -0.07135 -0.26589 -0.06736 -0.26157 C -0.0625 -0.25633 -0.05798 -0.24646 -0.05278 -0.24368 C -0.04514 -0.23443 -0.04878 -0.2369 -0.04271 -0.23381 C -0.03142 -0.21839 -0.02847 -0.19341 -0.02031 -0.17367 C -0.01927 -0.15732 -0.01875 -0.14837 -0.01458 -0.13388 C -0.01232 -0.11629 -0.01007 -0.09069 -0.00121 -0.0799 C 0.00122 -0.06817 0.00209 -0.05584 0.00452 -0.04412 C 0.00556 -0.0216 0.00538 0.00154 0.00781 0.02374 C 0.00573 0.06569 0.01042 0.09931 -0.01458 0.11566 C -0.02205 0.12831 -0.02378 0.13108 -0.03368 0.13571 C -0.04253 0.14466 -0.03611 0.13941 -0.04496 0.14373 C -0.04722 0.14497 -0.05173 0.14743 -0.05173 0.14743 C -0.06041 0.16316 -0.0559 0.15977 -0.06302 0.16347 C -0.06684 0.1681 -0.06979 0.17303 -0.07413 0.1755 C -0.0776 0.17951 -0.08038 0.18136 -0.08437 0.18352 C -0.10104 0.20388 -0.11979 0.20141 -0.13941 0.20542 C -0.14861 0.20974 -0.15295 0.20727 -0.16302 0.20542 C -0.16979 0.20265 -0.17621 0.2011 -0.18316 0.19956 C -0.1875 0.19463 -0.19288 0.18753 -0.19774 0.18537 C -0.19844 0.18352 -0.19913 0.18136 -0.2 0.17951 C -0.20173 0.17612 -0.20416 0.17334 -0.20573 0.16964 C -0.20746 0.16563 -0.20746 0.15977 -0.20903 0.15545 C -0.21041 0.15144 -0.21354 0.14373 -0.21354 0.14373 C -0.21493 0.13602 -0.21788 0.13232 -0.22031 0.12553 C -0.22205 0.11597 -0.22569 0.10733 -0.23038 0.10178 C -0.23385 0.08112 -0.22812 0.11073 -0.23489 0.0916 C -0.23611 0.0879 -0.23541 0.08266 -0.23715 0.07957 C -0.23941 0.07556 -0.24392 0.06785 -0.24392 0.06785 C -0.24531 0.05706 -0.24913 0.04965 -0.25173 0.03978 C -0.25312 0.03423 -0.25469 0.02899 -0.25625 0.02374 C -0.25694 0.02097 -0.2585 0.01572 -0.2585 0.01572 C -0.25972 -0.01019 -0.26041 -0.03425 -0.25955 -0.06016 C -0.25885 -0.08113 -0.26128 -0.09748 -0.25503 -0.11383 C -0.25295 -0.13418 -0.25017 -0.15516 -0.24496 -0.17367 C -0.24236 -0.19371 -0.23941 -0.21191 -0.22916 -0.22363 C -0.22361 -0.24029 -0.20833 -0.26373 -0.19774 -0.26774 C -0.19236 -0.27731 -0.18368 -0.28347 -0.17639 -0.28748 C -0.17014 -0.29489 -0.16788 -0.29643 -0.16076 -0.29951 C -0.15364 -0.30568 -0.14496 -0.30938 -0.13715 -0.31154 C -0.12361 -0.31031 -0.12153 -0.31 -0.11128 -0.30568 C -0.1033 -0.29859 -0.09409 -0.29705 -0.08541 -0.29365 C -0.08021 -0.28903 -0.07326 -0.28779 -0.06857 -0.28162 C -0.06267 -0.27391 -0.05312 -0.25571 -0.04618 -0.2517 C -0.03889 -0.23505 -0.02934 -0.22271 -0.02257 -0.20574 C -0.01684 -0.19156 -0.0184 -0.17367 -0.01232 -0.15978 C -0.01111 -0.15331 -0.01076 -0.1459 -0.00903 -0.13974 C -0.00625 -0.12956 -0.00278 -0.11999 1.11111E-6 -0.10982 C 0.00174 -0.09686 0.00261 -0.08329 0.00677 -0.07188 C 0.00764 -0.06139 0.00868 -0.05214 0.01007 -0.04196 C 0.01163 -0.01759 0.01129 -0.02869 0.01129 -0.00803 " pathEditMode="relative" ptsTypes="ffffffffffffffffffffffffffffffffffffffffffffffffffffffffffffffffffffffffffffffffffffffffffffffffffffffffffffffffffffffffffffffffffA"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原子の構造</a:t>
            </a:r>
          </a:p>
        </p:txBody>
      </p:sp>
      <p:sp>
        <p:nvSpPr>
          <p:cNvPr id="10" name="円/楕円 9"/>
          <p:cNvSpPr/>
          <p:nvPr/>
        </p:nvSpPr>
        <p:spPr>
          <a:xfrm>
            <a:off x="2483768" y="1203598"/>
            <a:ext cx="3600400" cy="36004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995936" y="2643758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83968" y="2931790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059832" y="1707654"/>
            <a:ext cx="2520280" cy="2520280"/>
          </a:xfrm>
          <a:prstGeom prst="ellipse">
            <a:avLst/>
          </a:prstGeom>
          <a:noFill/>
          <a:ln w="3492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7"/>
          <p:cNvGrpSpPr/>
          <p:nvPr/>
        </p:nvGrpSpPr>
        <p:grpSpPr>
          <a:xfrm>
            <a:off x="4314880" y="2540928"/>
            <a:ext cx="576064" cy="400110"/>
            <a:chOff x="6475120" y="2396912"/>
            <a:chExt cx="576064" cy="400110"/>
          </a:xfrm>
        </p:grpSpPr>
        <p:sp>
          <p:nvSpPr>
            <p:cNvPr id="15" name="円/楕円 14"/>
            <p:cNvSpPr/>
            <p:nvPr/>
          </p:nvSpPr>
          <p:spPr>
            <a:xfrm>
              <a:off x="6516216" y="2427734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475120" y="239691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j-ea"/>
                  <a:ea typeface="+mj-ea"/>
                </a:rPr>
                <a:t>＋</a:t>
              </a:r>
            </a:p>
          </p:txBody>
        </p:sp>
      </p:grpSp>
      <p:grpSp>
        <p:nvGrpSpPr>
          <p:cNvPr id="6" name="グループ化 28"/>
          <p:cNvGrpSpPr/>
          <p:nvPr/>
        </p:nvGrpSpPr>
        <p:grpSpPr>
          <a:xfrm>
            <a:off x="3882832" y="2972976"/>
            <a:ext cx="576064" cy="400110"/>
            <a:chOff x="6043072" y="2828960"/>
            <a:chExt cx="576064" cy="400110"/>
          </a:xfrm>
        </p:grpSpPr>
        <p:sp>
          <p:nvSpPr>
            <p:cNvPr id="16" name="円/楕円 15"/>
            <p:cNvSpPr/>
            <p:nvPr/>
          </p:nvSpPr>
          <p:spPr>
            <a:xfrm>
              <a:off x="6084168" y="2859782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043072" y="282896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j-ea"/>
                  <a:ea typeface="+mj-ea"/>
                </a:rPr>
                <a:t>＋</a:t>
              </a:r>
            </a:p>
          </p:txBody>
        </p:sp>
      </p:grpSp>
      <p:grpSp>
        <p:nvGrpSpPr>
          <p:cNvPr id="8" name="グループ化 26"/>
          <p:cNvGrpSpPr/>
          <p:nvPr/>
        </p:nvGrpSpPr>
        <p:grpSpPr>
          <a:xfrm>
            <a:off x="2874720" y="2818686"/>
            <a:ext cx="473144" cy="401136"/>
            <a:chOff x="5034960" y="2674670"/>
            <a:chExt cx="473144" cy="401136"/>
          </a:xfrm>
        </p:grpSpPr>
        <p:sp>
          <p:nvSpPr>
            <p:cNvPr id="20" name="円/楕円 19"/>
            <p:cNvSpPr/>
            <p:nvPr/>
          </p:nvSpPr>
          <p:spPr>
            <a:xfrm>
              <a:off x="5076056" y="2715766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34960" y="2674670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j-ea"/>
                  <a:ea typeface="+mj-ea"/>
                </a:rPr>
                <a:t>－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12" name="グループ化 25"/>
          <p:cNvGrpSpPr/>
          <p:nvPr/>
        </p:nvGrpSpPr>
        <p:grpSpPr>
          <a:xfrm>
            <a:off x="5322992" y="2890604"/>
            <a:ext cx="473144" cy="401226"/>
            <a:chOff x="7483232" y="2746588"/>
            <a:chExt cx="473144" cy="401226"/>
          </a:xfrm>
        </p:grpSpPr>
        <p:sp>
          <p:nvSpPr>
            <p:cNvPr id="19" name="円/楕円 18"/>
            <p:cNvSpPr/>
            <p:nvPr/>
          </p:nvSpPr>
          <p:spPr>
            <a:xfrm>
              <a:off x="7524328" y="2787774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483232" y="2746588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n-ea"/>
                </a:rPr>
                <a:t>－</a:t>
              </a:r>
              <a:endParaRPr kumimoji="1" lang="ja-JP" altLang="en-US" sz="2000" dirty="0">
                <a:latin typeface="+mn-ea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4572000" y="339502"/>
            <a:ext cx="4299842" cy="2263070"/>
            <a:chOff x="4572000" y="339502"/>
            <a:chExt cx="4299842" cy="2263070"/>
          </a:xfrm>
        </p:grpSpPr>
        <p:cxnSp>
          <p:nvCxnSpPr>
            <p:cNvPr id="31" name="直線コネクタ 30"/>
            <p:cNvCxnSpPr/>
            <p:nvPr/>
          </p:nvCxnSpPr>
          <p:spPr>
            <a:xfrm flipV="1">
              <a:off x="4572000" y="555526"/>
              <a:ext cx="1080120" cy="2047046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5652120" y="555526"/>
              <a:ext cx="432048" cy="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5991522" y="339502"/>
              <a:ext cx="28803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/>
                <a:t>陽子</a:t>
              </a:r>
              <a:endParaRPr lang="en-US" altLang="ja-JP" sz="2800" dirty="0"/>
            </a:p>
            <a:p>
              <a:r>
                <a:rPr lang="ja-JP" altLang="en-US" sz="2800" dirty="0"/>
                <a:t>＋１の電気</a:t>
              </a:r>
              <a:endParaRPr kumimoji="1" lang="ja-JP" altLang="en-US" sz="2800" dirty="0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539552" y="1544474"/>
            <a:ext cx="3456384" cy="1202114"/>
            <a:chOff x="539552" y="1544474"/>
            <a:chExt cx="3456384" cy="1202114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539552" y="1544474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/>
                <a:t>中性子</a:t>
              </a:r>
              <a:endParaRPr kumimoji="1" lang="ja-JP" altLang="en-US" sz="2800" dirty="0"/>
            </a:p>
          </p:txBody>
        </p:sp>
        <p:cxnSp>
          <p:nvCxnSpPr>
            <p:cNvPr id="36" name="直線コネクタ 35"/>
            <p:cNvCxnSpPr/>
            <p:nvPr/>
          </p:nvCxnSpPr>
          <p:spPr>
            <a:xfrm flipH="1" flipV="1">
              <a:off x="2195736" y="1779662"/>
              <a:ext cx="1800200" cy="966926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763688" y="1779662"/>
              <a:ext cx="432048" cy="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5672668" y="3219822"/>
            <a:ext cx="2983150" cy="1386155"/>
            <a:chOff x="5672668" y="3219822"/>
            <a:chExt cx="2983150" cy="1386155"/>
          </a:xfrm>
        </p:grpSpPr>
        <p:cxnSp>
          <p:nvCxnSpPr>
            <p:cNvPr id="27" name="直線コネクタ 26"/>
            <p:cNvCxnSpPr/>
            <p:nvPr/>
          </p:nvCxnSpPr>
          <p:spPr>
            <a:xfrm flipH="1" flipV="1">
              <a:off x="5672668" y="3219822"/>
              <a:ext cx="555516" cy="648072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6660232" y="3651870"/>
              <a:ext cx="19955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電子</a:t>
              </a:r>
              <a:endParaRPr kumimoji="1" lang="en-US" altLang="ja-JP" sz="2800" dirty="0"/>
            </a:p>
            <a:p>
              <a:r>
                <a:rPr lang="ja-JP" altLang="en-US" sz="2800" dirty="0"/>
                <a:t>－１の電気</a:t>
              </a:r>
              <a:endParaRPr kumimoji="1" lang="ja-JP" altLang="en-US" sz="2800" dirty="0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6228184" y="3867894"/>
              <a:ext cx="432048" cy="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/>
          <p:cNvSpPr txBox="1"/>
          <p:nvPr/>
        </p:nvSpPr>
        <p:spPr>
          <a:xfrm>
            <a:off x="6629480" y="1715487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陽子を１とすると、電子は </a:t>
            </a:r>
            <a:r>
              <a:rPr lang="en-US" altLang="ja-JP" sz="2000" dirty="0"/>
              <a:t>1/1840</a:t>
            </a:r>
            <a:r>
              <a:rPr lang="ja-JP" altLang="en-US" sz="2000" dirty="0"/>
              <a:t> の質量しかないが、電気の大きさは同じ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原子の構造</a:t>
            </a:r>
          </a:p>
        </p:txBody>
      </p:sp>
      <p:sp>
        <p:nvSpPr>
          <p:cNvPr id="10" name="円/楕円 9"/>
          <p:cNvSpPr/>
          <p:nvPr/>
        </p:nvSpPr>
        <p:spPr>
          <a:xfrm>
            <a:off x="2483768" y="1203598"/>
            <a:ext cx="3600400" cy="36004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995936" y="2643758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283968" y="2931790"/>
            <a:ext cx="360040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49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059832" y="1707654"/>
            <a:ext cx="2520280" cy="2520280"/>
          </a:xfrm>
          <a:prstGeom prst="ellipse">
            <a:avLst/>
          </a:prstGeom>
          <a:noFill/>
          <a:ln w="3492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7"/>
          <p:cNvGrpSpPr/>
          <p:nvPr/>
        </p:nvGrpSpPr>
        <p:grpSpPr>
          <a:xfrm>
            <a:off x="4314880" y="2540928"/>
            <a:ext cx="576064" cy="400110"/>
            <a:chOff x="6475120" y="2396912"/>
            <a:chExt cx="576064" cy="400110"/>
          </a:xfrm>
        </p:grpSpPr>
        <p:sp>
          <p:nvSpPr>
            <p:cNvPr id="15" name="円/楕円 14"/>
            <p:cNvSpPr/>
            <p:nvPr/>
          </p:nvSpPr>
          <p:spPr>
            <a:xfrm>
              <a:off x="6516216" y="2427734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475120" y="239691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n-ea"/>
                </a:rPr>
                <a:t>＋</a:t>
              </a:r>
            </a:p>
          </p:txBody>
        </p:sp>
      </p:grpSp>
      <p:grpSp>
        <p:nvGrpSpPr>
          <p:cNvPr id="4" name="グループ化 28"/>
          <p:cNvGrpSpPr/>
          <p:nvPr/>
        </p:nvGrpSpPr>
        <p:grpSpPr>
          <a:xfrm>
            <a:off x="3882832" y="2972976"/>
            <a:ext cx="576064" cy="400110"/>
            <a:chOff x="6043072" y="2828960"/>
            <a:chExt cx="576064" cy="400110"/>
          </a:xfrm>
        </p:grpSpPr>
        <p:sp>
          <p:nvSpPr>
            <p:cNvPr id="16" name="円/楕円 15"/>
            <p:cNvSpPr/>
            <p:nvPr/>
          </p:nvSpPr>
          <p:spPr>
            <a:xfrm>
              <a:off x="6084168" y="2859782"/>
              <a:ext cx="360040" cy="360040"/>
            </a:xfrm>
            <a:prstGeom prst="ellipse">
              <a:avLst/>
            </a:prstGeom>
            <a:solidFill>
              <a:srgbClr val="FF0000"/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043072" y="282896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j-ea"/>
                  <a:ea typeface="+mj-ea"/>
                </a:rPr>
                <a:t>＋</a:t>
              </a:r>
            </a:p>
          </p:txBody>
        </p:sp>
      </p:grpSp>
      <p:grpSp>
        <p:nvGrpSpPr>
          <p:cNvPr id="5" name="グループ化 26"/>
          <p:cNvGrpSpPr/>
          <p:nvPr/>
        </p:nvGrpSpPr>
        <p:grpSpPr>
          <a:xfrm>
            <a:off x="2874720" y="2818686"/>
            <a:ext cx="473144" cy="401136"/>
            <a:chOff x="5034960" y="2674670"/>
            <a:chExt cx="473144" cy="401136"/>
          </a:xfrm>
        </p:grpSpPr>
        <p:sp>
          <p:nvSpPr>
            <p:cNvPr id="20" name="円/楕円 19"/>
            <p:cNvSpPr/>
            <p:nvPr/>
          </p:nvSpPr>
          <p:spPr>
            <a:xfrm>
              <a:off x="5076056" y="2715766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34960" y="2674670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n-ea"/>
                </a:rPr>
                <a:t>－</a:t>
              </a:r>
              <a:endParaRPr kumimoji="1" lang="ja-JP" altLang="en-US" sz="2000" dirty="0">
                <a:latin typeface="+mn-ea"/>
              </a:endParaRPr>
            </a:p>
          </p:txBody>
        </p:sp>
      </p:grpSp>
      <p:grpSp>
        <p:nvGrpSpPr>
          <p:cNvPr id="6" name="グループ化 25"/>
          <p:cNvGrpSpPr/>
          <p:nvPr/>
        </p:nvGrpSpPr>
        <p:grpSpPr>
          <a:xfrm>
            <a:off x="5322992" y="2890604"/>
            <a:ext cx="473144" cy="401226"/>
            <a:chOff x="7483232" y="2746588"/>
            <a:chExt cx="473144" cy="401226"/>
          </a:xfrm>
        </p:grpSpPr>
        <p:sp>
          <p:nvSpPr>
            <p:cNvPr id="19" name="円/楕円 18"/>
            <p:cNvSpPr/>
            <p:nvPr/>
          </p:nvSpPr>
          <p:spPr>
            <a:xfrm>
              <a:off x="7524328" y="2787774"/>
              <a:ext cx="360040" cy="3600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49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483232" y="2746588"/>
              <a:ext cx="47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+mn-ea"/>
                </a:rPr>
                <a:t>－</a:t>
              </a:r>
              <a:endParaRPr kumimoji="1" lang="ja-JP" altLang="en-US" sz="2000" dirty="0">
                <a:latin typeface="+mn-ea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563888" y="69954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電気的に関係ないものを消してみます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19872" y="2571750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＋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72200" y="2571750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＝</a:t>
            </a:r>
            <a:endParaRPr kumimoji="1" lang="ja-JP" altLang="en-US" sz="5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24328" y="2571750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０</a:t>
            </a:r>
            <a:endParaRPr kumimoji="1" lang="ja-JP" altLang="en-US" sz="5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19872" y="415592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電気的に０（中性）になっている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09809E-6 C -0.00625 0.01728 0.00191 -0.00246 -0.00556 0.00802 C -0.00955 0.01358 -0.01598 0.03085 -0.02136 0.03208 C -0.02396 0.0327 -0.02657 0.03332 -0.02917 0.03393 C -0.03802 0.04473 -0.06111 0.04504 -0.07066 0.04596 C -0.08073 0.05306 -0.09167 0.05182 -0.10226 0.05398 C -0.11823 0.05244 -0.13351 0.04997 -0.14931 0.04812 C -0.15313 0.04658 -0.15677 0.04288 -0.16059 0.04195 C -0.16945 0.03979 -0.1875 0.03794 -0.1875 0.03794 C -0.20018 0.03147 -0.19688 0.03023 -0.21233 0.02807 C -0.21302 0.02776 -0.22292 0.02468 -0.22587 0.0219 C -0.23386 0.01481 -0.22466 0.02036 -0.23247 0.01604 C -0.23507 0.0034 -0.24341 -0.00462 -0.25052 -0.00802 C -0.25191 -0.01604 -0.254 -0.01727 -0.25834 -0.02005 C -0.26233 -0.02868 -0.26736 -0.03609 -0.26736 -0.04781 " pathEditMode="relative" ptsTypes="ffffffffffffffA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2282 C -0.00156 0.03393 -0.00243 0.03362 -0.00695 0.04164 C -0.01163 0.05027 -0.01406 0.05953 -0.02049 0.0657 C -0.0224 0.0694 -0.025 0.07248 -0.02604 0.0768 C -0.02639 0.07803 -0.02674 0.07988 -0.02726 0.08143 C -0.02813 0.08359 -0.02899 0.08636 -0.03056 0.0876 C -0.03351 0.09037 -0.04184 0.09407 -0.04531 0.09562 C -0.05833 0.10734 -0.0908 0.10641 -0.10191 0.10672 C -0.10868 0.10857 -0.11528 0.1098 -0.12205 0.11166 C -0.14879 0.11042 -0.15226 0.11166 -0.17083 0.10672 C -0.1757 0.10425 -0.18056 0.1024 -0.18542 0.10055 C -0.19011 0.09839 -0.19288 0.09531 -0.19792 0.09407 C -0.20365 0.08852 -0.21059 0.0879 -0.21702 0.08451 C -0.21823 0.07958 -0.22031 0.07526 -0.22153 0.07032 C -0.22153 0.06847 -0.22379 0.0475 -0.22379 0.04009 " pathEditMode="relative" rAng="0" ptsTypes="ffffffffffffff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0" y="44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9.68538E-7 C 0.00381 0.01944 0.00815 0.03825 0.02031 0.04411 C 0.02656 0.05152 0.03211 0.05738 0.0394 0.05984 C 0.04305 0.06231 0.04583 0.06601 0.04947 0.06786 C 0.0585 0.07897 0.07899 0.08359 0.08993 0.08575 C 0.1085 0.09778 0.12326 0.08051 0.14045 0.07588 C 0.15173 0.06941 0.16406 0.06694 0.17534 0.05984 C 0.18177 0.04319 0.17326 0.06293 0.1809 0.05182 C 0.18194 0.05028 0.18229 0.04751 0.18315 0.04596 C 0.18402 0.04442 0.18541 0.04319 0.18645 0.04195 C 0.18871 0.03609 0.19392 0.0253 0.19548 0.01789 C 0.19635 0.01388 0.19895 0.00617 0.19895 0.00617 " pathEditMode="relative" ptsTypes="fffffffffff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7" grpId="0" animBg="1"/>
      <p:bldP spid="32" grpId="0" build="allAtOnce"/>
      <p:bldP spid="37" grpId="0"/>
      <p:bldP spid="39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物質が水にとけたときに，電気を帯びた原子になる。</a:t>
            </a:r>
            <a:r>
              <a:rPr lang="en-US" altLang="ja-JP" dirty="0"/>
              <a:t>(</a:t>
            </a:r>
            <a:r>
              <a:rPr lang="ja-JP" altLang="en-US" dirty="0"/>
              <a:t>ただし，電解質の場合</a:t>
            </a:r>
            <a:r>
              <a:rPr lang="en-US" altLang="ja-JP" dirty="0"/>
              <a:t>)</a:t>
            </a:r>
            <a:r>
              <a:rPr lang="ja-JP" altLang="en-US" dirty="0"/>
              <a:t>　これを電離という。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原子がイオンになる</a:t>
            </a:r>
          </a:p>
        </p:txBody>
      </p:sp>
      <p:sp>
        <p:nvSpPr>
          <p:cNvPr id="6" name="円/楕円 5"/>
          <p:cNvSpPr/>
          <p:nvPr/>
        </p:nvSpPr>
        <p:spPr>
          <a:xfrm>
            <a:off x="4355976" y="2283718"/>
            <a:ext cx="2448272" cy="2448272"/>
          </a:xfrm>
          <a:prstGeom prst="ellipse">
            <a:avLst/>
          </a:prstGeom>
          <a:solidFill>
            <a:srgbClr val="00B05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2195736" y="2283718"/>
            <a:ext cx="2448272" cy="2448272"/>
            <a:chOff x="2195736" y="2283718"/>
            <a:chExt cx="2448272" cy="2448272"/>
          </a:xfrm>
        </p:grpSpPr>
        <p:sp>
          <p:nvSpPr>
            <p:cNvPr id="4" name="円/楕円 3"/>
            <p:cNvSpPr/>
            <p:nvPr/>
          </p:nvSpPr>
          <p:spPr>
            <a:xfrm>
              <a:off x="2195736" y="2283718"/>
              <a:ext cx="2448272" cy="2448272"/>
            </a:xfrm>
            <a:prstGeom prst="ellipse">
              <a:avLst/>
            </a:prstGeom>
            <a:solidFill>
              <a:srgbClr val="FFFF00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483768" y="2802290"/>
              <a:ext cx="18722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dirty="0"/>
                <a:t>Ｎａ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860032" y="2802290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/>
              <a:t>Ｃｌ</a:t>
            </a:r>
            <a:endParaRPr kumimoji="1" lang="ja-JP" altLang="en-US" sz="96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6948264" y="2211710"/>
            <a:ext cx="1872208" cy="2448272"/>
          </a:xfrm>
          <a:prstGeom prst="wedgeRoundRectCallout">
            <a:avLst>
              <a:gd name="adj1" fmla="val -75353"/>
              <a:gd name="adj2" fmla="val -785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電子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１つ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 err="1">
                <a:solidFill>
                  <a:schemeClr val="tx1"/>
                </a:solidFill>
              </a:rPr>
              <a:t>ほしいん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やけど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179512" y="2283718"/>
            <a:ext cx="1872208" cy="2448272"/>
          </a:xfrm>
          <a:prstGeom prst="wedgeRoundRectCallout">
            <a:avLst>
              <a:gd name="adj1" fmla="val 70033"/>
              <a:gd name="adj2" fmla="val -117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電子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１つ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いらんの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やけど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738726" y="4042732"/>
            <a:ext cx="432048" cy="432048"/>
          </a:xfrm>
          <a:prstGeom prst="ellipse">
            <a:avLst/>
          </a:prstGeom>
          <a:solidFill>
            <a:schemeClr val="bg1"/>
          </a:solidFill>
          <a:ln w="3492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4" name="円/楕円 13"/>
          <p:cNvSpPr/>
          <p:nvPr/>
        </p:nvSpPr>
        <p:spPr>
          <a:xfrm>
            <a:off x="2195736" y="2283718"/>
            <a:ext cx="2448272" cy="2448272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355976" y="2283718"/>
            <a:ext cx="2448272" cy="2448272"/>
          </a:xfrm>
          <a:prstGeom prst="ellipse">
            <a:avLst/>
          </a:prstGeom>
          <a:noFill/>
          <a:ln w="984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4008" y="463036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分かれるときに電子のやりとり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3779912" y="408391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3708E-6 C 0.00121 -0.00154 0.0026 -0.00246 0.00347 -0.00432 C 0.00416 -0.00586 0.0052 -0.01511 0.00573 -0.01665 C 0.00763 -0.02344 0.0092 -0.02776 0.01041 -0.03516 C 0.01388 -0.07557 0.0309 -0.095 0.05225 -0.10148 C 0.06198 -0.10055 0.07239 -0.10364 0.08142 -0.09716 C 0.08507 -0.09469 0.0875 -0.0876 0.09184 -0.08482 C 0.09357 -0.07557 0.09965 -0.0694 0.10347 -0.062 C 0.10573 -0.05027 0.10798 -0.03886 0.10937 -0.02683 C 0.10972 -0.02406 0.11007 -0.02159 0.11041 -0.01881 C 0.11076 -0.01665 0.11163 -0.01264 0.11163 -0.01264 " pathEditMode="relative" ptsTypes="f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8 0 " pathEditMode="relative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8 0 " pathEditMode="relative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63 -0.01234 L 0.33472 -0.0070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2344E-6 L -0.25191 2.02344E-6 " pathEditMode="relative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8 0 " pathEditMode="relative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8846E-6 L -0.25191 4.68846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9" grpId="1" animBg="1"/>
      <p:bldP spid="10" grpId="0" animBg="1"/>
      <p:bldP spid="10" grpId="1" animBg="1"/>
      <p:bldP spid="17" grpId="0" animBg="1"/>
      <p:bldP spid="14" grpId="0" animBg="1"/>
      <p:bldP spid="14" grpId="1" animBg="1"/>
      <p:bldP spid="15" grpId="0" animBg="1"/>
      <p:bldP spid="15" grpId="1" animBg="1"/>
      <p:bldP spid="16" grpId="0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電子を</a:t>
            </a:r>
            <a:r>
              <a:rPr lang="ja-JP" altLang="en-US" dirty="0"/>
              <a:t>出したがる</a:t>
            </a:r>
            <a:r>
              <a:rPr kumimoji="1" lang="ja-JP" altLang="en-US" dirty="0"/>
              <a:t>原子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電子を欲しがる原子 と 出したがる原子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043608" y="1779662"/>
            <a:ext cx="1440160" cy="1440160"/>
          </a:xfrm>
          <a:prstGeom prst="ellipse">
            <a:avLst/>
          </a:prstGeom>
          <a:solidFill>
            <a:srgbClr val="00B0F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8540" y="1800300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/>
              <a:t>Ｈ</a:t>
            </a:r>
            <a:endParaRPr kumimoji="1" lang="ja-JP" altLang="en-US" sz="9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9408" y="319936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水素原子</a:t>
            </a:r>
            <a:endParaRPr lang="en-US" altLang="ja-JP" sz="3200" dirty="0"/>
          </a:p>
          <a:p>
            <a:r>
              <a:rPr kumimoji="1" lang="ja-JP" altLang="en-US" sz="3200" dirty="0"/>
              <a:t>（電子</a:t>
            </a:r>
            <a:r>
              <a:rPr kumimoji="1" lang="en-US" altLang="ja-JP" sz="3200" dirty="0"/>
              <a:t>1</a:t>
            </a:r>
            <a:r>
              <a:rPr kumimoji="1" lang="ja-JP" altLang="en-US" sz="3200" dirty="0"/>
              <a:t>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824" y="426103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原子は電子をきりの良い数持ちたがる</a:t>
            </a:r>
            <a:endParaRPr lang="en-US" altLang="ja-JP" sz="2400" dirty="0"/>
          </a:p>
          <a:p>
            <a:r>
              <a:rPr lang="ja-JP" altLang="en-US" sz="2400" dirty="0"/>
              <a:t>キリ</a:t>
            </a:r>
            <a:r>
              <a:rPr kumimoji="1" lang="ja-JP" altLang="en-US" sz="2400" dirty="0"/>
              <a:t>の良い数＝　０，２，１０，１８，３６，・・・・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048" y="22117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808" y="22117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→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47864" y="329183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水素イオン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329183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電子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043608" y="1779662"/>
            <a:ext cx="1944216" cy="1584176"/>
            <a:chOff x="3563888" y="1851670"/>
            <a:chExt cx="1944216" cy="1584176"/>
          </a:xfrm>
        </p:grpSpPr>
        <p:sp>
          <p:nvSpPr>
            <p:cNvPr id="20" name="円/楕円 19"/>
            <p:cNvSpPr/>
            <p:nvPr/>
          </p:nvSpPr>
          <p:spPr>
            <a:xfrm>
              <a:off x="3563888" y="1851670"/>
              <a:ext cx="1440160" cy="1440160"/>
            </a:xfrm>
            <a:prstGeom prst="ellipse">
              <a:avLst/>
            </a:prstGeom>
            <a:solidFill>
              <a:srgbClr val="00B0F0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3635896" y="1866186"/>
              <a:ext cx="1872208" cy="1569660"/>
              <a:chOff x="3635896" y="1866186"/>
              <a:chExt cx="1872208" cy="1569660"/>
            </a:xfrm>
          </p:grpSpPr>
          <p:sp>
            <p:nvSpPr>
              <p:cNvPr id="19" name="テキスト ボックス 18"/>
              <p:cNvSpPr txBox="1"/>
              <p:nvPr/>
            </p:nvSpPr>
            <p:spPr>
              <a:xfrm>
                <a:off x="3635896" y="1866186"/>
                <a:ext cx="187220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600" dirty="0"/>
                  <a:t>Ｈ</a:t>
                </a:r>
                <a:endParaRPr kumimoji="1" lang="ja-JP" altLang="en-US" sz="9600" dirty="0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4572000" y="1923678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 w="34925" cmpd="sng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" name="円/楕円 10"/>
          <p:cNvSpPr/>
          <p:nvPr/>
        </p:nvSpPr>
        <p:spPr>
          <a:xfrm>
            <a:off x="2051720" y="185167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4843E-6 C 0.00295 -0.01326 0.00382 -0.02807 0.00868 -0.03979 C 0.01025 -0.04812 0.01528 -0.06107 0.01858 -0.06786 C 0.02136 -0.07341 0.02657 -0.07711 0.02969 -0.08174 C 0.04375 -0.1021 0.03264 -0.09037 0.04445 -0.10179 C 0.04792 -0.11721 0.05591 -0.13109 0.06563 -0.13572 C 0.07413 -0.157 0.09966 -0.16101 0.11389 -0.16379 C 0.15903 -0.16194 0.15521 -0.1644 0.18195 -0.15762 C 0.19306 -0.15207 0.20382 -0.14559 0.21545 -0.14158 C 0.21788 -0.13911 0.22049 -0.13726 0.22257 -0.13387 C 0.22396 -0.13171 0.22518 -0.12955 0.22639 -0.1277 C 0.22882 -0.12461 0.23386 -0.11968 0.23386 -0.11937 C 0.23733 -0.1024 0.24948 -0.07588 0.25851 -0.0657 C 0.26111 -0.05459 0.2658 -0.04411 0.27101 -0.03578 C 0.27275 -0.02714 0.27431 -0.01851 0.27604 -0.00987 C 0.27674 -0.00586 0.27761 -0.00185 0.27847 0.00216 C 0.27882 0.00401 0.27969 0.00802 0.27969 0.00833 " pathEditMode="relative" rAng="0" ptsTypes="ffffffffffffffffA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78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7.87168E-6 C 0.00364 -0.00801 0.00676 -0.01572 0.01024 -0.02374 C 0.01753 -0.04102 0.01145 -0.02313 0.01909 -0.03793 C 0.02569 -0.05058 0.03072 -0.06724 0.04045 -0.07186 C 0.04583 -0.07803 0.05173 -0.08204 0.05729 -0.08759 C 0.06736 -0.09777 0.07673 -0.10919 0.08663 -0.11967 C 0.09426 -0.12769 0.09913 -0.13787 0.10798 -0.14157 C 0.13871 -0.16995 0.18333 -0.16224 0.21579 -0.16347 C 0.26527 -0.16286 0.31458 -0.16286 0.36406 -0.16162 C 0.38263 -0.16101 0.40381 -0.14435 0.42031 -0.1317 C 0.42899 -0.12492 0.43888 -0.12214 0.44722 -0.11381 C 0.45624 -0.10456 0.46475 -0.09191 0.47413 -0.08389 C 0.48211 -0.06539 0.48836 -0.05644 0.49895 -0.04194 C 0.49999 -0.0404 0.49999 -0.03701 0.50121 -0.03577 C 0.50277 -0.03423 0.50486 -0.03454 0.50676 -0.03392 C 0.51371 -0.0259 0.51597 -0.0111 0.52256 7.87168E-6 C 0.52551 0.02252 0.52083 -0.00956 0.52708 0.0182 C 0.53107 0.03579 0.52551 0.02067 0.52933 0.03609 C 0.53159 0.04535 0.53402 0.05553 0.53715 0.06386 C 0.53906 0.07897 0.5427 0.0984 0.5427 0.11382 " pathEditMode="relative" ptsTypes="fffffffffffffffffff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電子を</a:t>
            </a:r>
            <a:r>
              <a:rPr lang="ja-JP" altLang="en-US" dirty="0"/>
              <a:t>出したがる</a:t>
            </a:r>
            <a:r>
              <a:rPr kumimoji="1" lang="ja-JP" altLang="en-US" dirty="0"/>
              <a:t>原子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電子を欲しがる原子 と 出したがる原子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043608" y="1779662"/>
            <a:ext cx="1440160" cy="14401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8540" y="1800300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/>
              <a:t>Ｋ</a:t>
            </a:r>
            <a:endParaRPr kumimoji="1" lang="ja-JP" altLang="en-US" sz="9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9408" y="319936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カリウム原子</a:t>
            </a:r>
            <a:endParaRPr lang="en-US" altLang="ja-JP" sz="3200" dirty="0"/>
          </a:p>
          <a:p>
            <a:r>
              <a:rPr kumimoji="1" lang="ja-JP" altLang="en-US" sz="3200" dirty="0"/>
              <a:t>（電子</a:t>
            </a:r>
            <a:r>
              <a:rPr kumimoji="1" lang="en-US" altLang="ja-JP" sz="3200" dirty="0"/>
              <a:t>11</a:t>
            </a:r>
            <a:r>
              <a:rPr kumimoji="1" lang="ja-JP" altLang="en-US" sz="3200" dirty="0"/>
              <a:t>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824" y="426103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原子は電子をきりの良い数持ちたがる</a:t>
            </a:r>
            <a:endParaRPr lang="en-US" altLang="ja-JP" sz="2400" dirty="0"/>
          </a:p>
          <a:p>
            <a:r>
              <a:rPr lang="ja-JP" altLang="en-US" sz="2400" dirty="0"/>
              <a:t>キリ</a:t>
            </a:r>
            <a:r>
              <a:rPr kumimoji="1" lang="ja-JP" altLang="en-US" sz="2400" dirty="0"/>
              <a:t>の良い数＝　０，２，１０，１８，３６，・・・・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56176" y="22117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808" y="22117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→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63888" y="3355127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カリウムイオン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36296" y="329183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電子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043608" y="1779662"/>
            <a:ext cx="1944216" cy="1584176"/>
            <a:chOff x="3995936" y="1851670"/>
            <a:chExt cx="1944216" cy="1584176"/>
          </a:xfrm>
        </p:grpSpPr>
        <p:sp>
          <p:nvSpPr>
            <p:cNvPr id="20" name="円/楕円 19"/>
            <p:cNvSpPr/>
            <p:nvPr/>
          </p:nvSpPr>
          <p:spPr>
            <a:xfrm>
              <a:off x="3995936" y="1851670"/>
              <a:ext cx="1440160" cy="14401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067944" y="1866186"/>
              <a:ext cx="18722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600" dirty="0"/>
                <a:t>Ｋ</a:t>
              </a:r>
              <a:endParaRPr kumimoji="1" lang="ja-JP" altLang="en-US" sz="9600" dirty="0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004048" y="1923678"/>
              <a:ext cx="432048" cy="43204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2051720" y="185167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4843E-6 C 0.00365 -0.01079 0.01841 -0.04349 0.02431 -0.05182 C 0.02518 -0.05521 0.02604 -0.05891 0.02726 -0.062 C 0.02813 -0.06416 0.02969 -0.0657 0.03038 -0.06786 C 0.03629 -0.08359 0.03993 -0.10271 0.0507 -0.10765 C 0.05469 -0.11166 0.05868 -0.11844 0.06285 -0.12184 C 0.07014 -0.1277 0.07657 -0.13017 0.08438 -0.13171 C 0.08976 -0.13572 0.09445 -0.13633 0.10052 -0.13788 C 0.1165 -0.14744 0.12396 -0.1462 0.14427 -0.14775 C 0.15104 -0.14991 0.15782 -0.15114 0.16459 -0.15361 C 0.18872 -0.15299 0.21285 -0.15299 0.23681 -0.15176 C 0.24861 -0.15114 0.2599 -0.14034 0.27136 -0.13572 C 0.27552 -0.13017 0.27986 -0.13078 0.28472 -0.1277 C 0.29045 -0.11628 0.29896 -0.10611 0.30695 -0.10179 C 0.31719 -0.08266 0.32657 -0.06076 0.33438 -0.03794 C 0.33594 -0.0293 0.33785 -0.02344 0.34063 -0.01604 C 0.34132 -0.01419 0.34271 -0.00987 0.34271 -0.00956 " pathEditMode="relative" rAng="0" ptsTypes="ffffffffffffffffA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-77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58112E-6 C 0.00625 -0.00678 0.0125 -0.00678 0.01909 -0.01202 C 0.02222 -0.01449 0.02534 -0.01665 0.02812 -0.02004 C 0.02968 -0.02189 0.0309 -0.02436 0.03264 -0.0259 C 0.03923 -0.03177 0.05 -0.03516 0.05729 -0.03793 C 0.06666 -0.04164 0.07465 -0.04811 0.08437 -0.04996 C 0.10156 -0.06508 0.12534 -0.06446 0.14392 -0.066 C 0.20538 -0.06477 0.25191 -0.06292 0.30902 -0.05983 C 0.32777 -0.05737 0.34652 -0.05336 0.36527 -0.04996 C 0.3717 -0.04873 0.38437 -0.04595 0.38437 -0.04595 C 0.39027 -0.04256 0.39618 -0.04164 0.40225 -0.04009 C 0.40937 -0.0367 0.41614 -0.03547 0.42361 -0.03392 C 0.4335 -0.02991 0.44305 -0.02313 0.45295 -0.02004 C 0.4585 -0.0148 0.46389 -0.01357 0.46979 -0.01017 C 0.47812 -0.00524 0.46788 -0.01141 0.47639 -0.004 C 0.48298 0.00186 0.48958 0.00402 0.4967 0.00587 C 0.50955 0.01234 0.52291 0.01574 0.53593 0.02191 C 0.55868 0.0327 0.52882 0.02036 0.54843 0.02777 C 0.55173 0.029 0.5585 0.03178 0.5585 0.03178 C 0.56232 0.03517 0.5658 0.03764 0.56979 0.0398 C 0.58021 0.05244 0.59166 0.06293 0.59896 0.08175 C 0.60034 0.08976 0.59913 0.08637 0.60225 0.09192 " pathEditMode="relative" ptsTypes="fffffffffffffffffffff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電子を欲しがる原子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電子を欲しがる原子 と 出したがる原子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043608" y="1779662"/>
            <a:ext cx="1440160" cy="1440160"/>
          </a:xfrm>
          <a:prstGeom prst="ellipse">
            <a:avLst/>
          </a:prstGeom>
          <a:solidFill>
            <a:srgbClr val="00B05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177966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/>
              <a:t>Ｃｌ</a:t>
            </a:r>
            <a:endParaRPr kumimoji="1" lang="ja-JP" altLang="en-US" sz="9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9408" y="319936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塩素原子</a:t>
            </a:r>
            <a:endParaRPr lang="en-US" altLang="ja-JP" sz="3200" dirty="0"/>
          </a:p>
          <a:p>
            <a:r>
              <a:rPr kumimoji="1" lang="ja-JP" altLang="en-US" sz="3200" dirty="0"/>
              <a:t>（電子</a:t>
            </a:r>
            <a:r>
              <a:rPr kumimoji="1" lang="en-US" altLang="ja-JP" sz="3200" dirty="0"/>
              <a:t>17</a:t>
            </a:r>
            <a:r>
              <a:rPr kumimoji="1" lang="ja-JP" altLang="en-US" sz="3200" dirty="0"/>
              <a:t>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99792" y="415592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原子は電子をきりの良い数持ちたがる</a:t>
            </a:r>
            <a:endParaRPr lang="en-US" altLang="ja-JP" sz="2400" dirty="0"/>
          </a:p>
          <a:p>
            <a:r>
              <a:rPr lang="ja-JP" altLang="en-US" sz="2400" dirty="0"/>
              <a:t>キリ</a:t>
            </a:r>
            <a:r>
              <a:rPr kumimoji="1" lang="ja-JP" altLang="en-US" sz="2400" dirty="0"/>
              <a:t>の良い数＝　０，２，１０，１８，３６，・・・・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4067944" y="235572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15816" y="22117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92080" y="213970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→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043608" y="1779662"/>
            <a:ext cx="1872208" cy="1569660"/>
            <a:chOff x="6228184" y="1779662"/>
            <a:chExt cx="1872208" cy="1569660"/>
          </a:xfrm>
        </p:grpSpPr>
        <p:sp>
          <p:nvSpPr>
            <p:cNvPr id="15" name="円/楕円 14"/>
            <p:cNvSpPr/>
            <p:nvPr/>
          </p:nvSpPr>
          <p:spPr>
            <a:xfrm>
              <a:off x="6228184" y="1779662"/>
              <a:ext cx="1440160" cy="1440160"/>
            </a:xfrm>
            <a:prstGeom prst="ellipse">
              <a:avLst/>
            </a:prstGeom>
            <a:solidFill>
              <a:srgbClr val="00B050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228184" y="1779662"/>
              <a:ext cx="18722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600" dirty="0"/>
                <a:t>Ｃｌ</a:t>
              </a:r>
              <a:endParaRPr kumimoji="1" lang="ja-JP" altLang="en-US" sz="9600" dirty="0"/>
            </a:p>
          </p:txBody>
        </p:sp>
      </p:grpSp>
      <p:sp>
        <p:nvSpPr>
          <p:cNvPr id="16" name="円/楕円 15"/>
          <p:cNvSpPr/>
          <p:nvPr/>
        </p:nvSpPr>
        <p:spPr>
          <a:xfrm>
            <a:off x="4067944" y="235572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29968" y="320963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塩化物イオン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10734" y="320092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電子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1696E-6 C 0.00539 -0.01295 0.00938 -0.02467 0.01563 -0.03608 C 0.0198 -0.0438 0.02049 -0.05243 0.02362 -0.06014 C 0.03178 -0.08143 0.04098 -0.09993 0.05383 -0.11196 C 0.05782 -0.12122 0.06008 -0.12183 0.06511 -0.128 C 0.07188 -0.13633 0.07587 -0.14435 0.08421 -0.14774 C 0.09202 -0.15669 0.10556 -0.16378 0.11459 -0.16779 C 0.11824 -0.16934 0.12119 -0.17335 0.12466 -0.17581 C 0.13091 -0.18013 0.13837 -0.18291 0.14497 -0.18568 C 0.1632 -0.20265 0.18403 -0.21036 0.20452 -0.21375 C 0.22101 -0.22578 0.23855 -0.22979 0.25608 -0.23565 C 0.27223 -0.2409 0.27032 -0.24336 0.28872 -0.24552 C 0.329 -0.24398 0.32327 -0.24707 0.34601 -0.23966 C 0.35938 -0.2301 0.34202 -0.24151 0.3606 -0.2338 C 0.37223 -0.22887 0.3849 -0.22116 0.39549 -0.21159 C 0.39706 -0.20728 0.40001 -0.2045 0.40105 -0.19987 C 0.40903 -0.16502 0.39931 -0.19216 0.40556 -0.17581 C 0.40747 -0.15761 0.40903 -0.14034 0.40903 -0.12183 " pathEditMode="relative" ptsTypes="fffffffffffffffffA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99753E-6 C 0.00504 -0.00895 0.00851 -0.02067 0.01459 -0.02777 C 0.0198 -0.04195 0.02726 -0.05244 0.03595 -0.05984 C 0.04636 -0.06879 0.029 -0.04997 0.04497 -0.0657 C 0.0481 -0.06879 0.05053 -0.07372 0.05383 -0.07588 C 0.0639 -0.08298 0.07466 -0.08575 0.08542 -0.08791 C 0.0922 -0.09161 0.1007 -0.0947 0.10782 -0.09562 C 0.12101 -0.09717 0.14723 -0.09963 0.14723 -0.09963 C 0.16546 -0.10673 0.18473 -0.10981 0.20331 -0.11382 C 0.21042 -0.11537 0.21667 -0.11722 0.22362 -0.11968 C 0.22779 -0.12123 0.23595 -0.12369 0.23595 -0.12369 C 0.24428 -0.12986 0.25383 -0.13326 0.26285 -0.13572 C 0.27744 -0.14621 0.2981 -0.14405 0.31338 -0.14559 C 0.33733 -0.14498 0.36147 -0.14498 0.38542 -0.14374 C 0.40122 -0.14282 0.41789 -0.13202 0.43247 -0.12184 C 0.44601 -0.11259 0.46112 -0.10951 0.47518 -0.10364 C 0.48178 -0.10087 0.48751 -0.09562 0.49428 -0.09377 C 0.50435 -0.0873 0.5139 -0.0839 0.52466 -0.08174 C 0.53456 -0.07619 0.54376 -0.07033 0.55383 -0.0657 C 0.56407 -0.05522 0.57518 -0.05306 0.58647 -0.04781 C 0.59115 -0.04226 0.59671 -0.0401 0.60226 -0.03794 C 0.60591 -0.03363 0.60973 -0.03023 0.61338 -0.02591 C 0.61407 -0.02376 0.61563 -0.01975 0.61563 -0.01975 " pathEditMode="relative" ptsTypes="ffffffffffffffffffffffA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  <p:bldP spid="13" grpId="0"/>
      <p:bldP spid="16" grpId="0" animBg="1"/>
      <p:bldP spid="16" grpId="1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740673"/>
          </a:xfrm>
        </p:spPr>
        <p:txBody>
          <a:bodyPr/>
          <a:lstStyle/>
          <a:p>
            <a:r>
              <a:rPr kumimoji="1" lang="ja-JP" altLang="en-US" dirty="0"/>
              <a:t>電子を</a:t>
            </a:r>
            <a:r>
              <a:rPr lang="ja-JP" altLang="en-US" dirty="0"/>
              <a:t>出したがる</a:t>
            </a:r>
            <a:r>
              <a:rPr kumimoji="1" lang="ja-JP" altLang="en-US" dirty="0"/>
              <a:t>原子</a:t>
            </a:r>
            <a:r>
              <a:rPr lang="ja-JP" altLang="en-US" dirty="0"/>
              <a:t>団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電子を欲しがる原子 と 出したがる原子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357986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アンモニウム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824" y="426103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原子は電子をきりの良い数持ちたがる</a:t>
            </a:r>
            <a:endParaRPr lang="en-US" altLang="ja-JP" sz="2400" dirty="0"/>
          </a:p>
          <a:p>
            <a:r>
              <a:rPr lang="ja-JP" altLang="en-US" sz="2400" dirty="0"/>
              <a:t>キリ</a:t>
            </a:r>
            <a:r>
              <a:rPr kumimoji="1" lang="ja-JP" altLang="en-US" sz="2400" dirty="0"/>
              <a:t>の良い数＝　０，２，１０，１８，３６，・・・・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2240" y="213970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87824" y="2244809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→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91880" y="357986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アンモニウムイオン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24328" y="307580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電子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755576" y="1851670"/>
            <a:ext cx="1728192" cy="1656184"/>
            <a:chOff x="755576" y="1707654"/>
            <a:chExt cx="1728192" cy="1656184"/>
          </a:xfrm>
        </p:grpSpPr>
        <p:sp>
          <p:nvSpPr>
            <p:cNvPr id="25" name="円/楕円 24"/>
            <p:cNvSpPr/>
            <p:nvPr/>
          </p:nvSpPr>
          <p:spPr>
            <a:xfrm>
              <a:off x="1331640" y="1707654"/>
              <a:ext cx="648072" cy="648072"/>
            </a:xfrm>
            <a:prstGeom prst="ellipse">
              <a:avLst/>
            </a:prstGeom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755576" y="2283718"/>
              <a:ext cx="648072" cy="648072"/>
            </a:xfrm>
            <a:prstGeom prst="ellipse">
              <a:avLst/>
            </a:prstGeom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1835696" y="2283718"/>
              <a:ext cx="648072" cy="648072"/>
            </a:xfrm>
            <a:prstGeom prst="ellipse">
              <a:avLst/>
            </a:prstGeom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1331640" y="2211710"/>
              <a:ext cx="648072" cy="6480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1331640" y="2715766"/>
              <a:ext cx="648072" cy="648072"/>
            </a:xfrm>
            <a:prstGeom prst="ellipse">
              <a:avLst/>
            </a:prstGeom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1403648" y="242773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Ｎ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24196" y="189276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Ｈ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7858" y="246892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Ｈ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38616" y="246883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Ｈ</a:t>
            </a:r>
            <a:endParaRPr kumimoji="1" lang="ja-JP" altLang="en-US" sz="3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13922" y="292151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Ｈ</a:t>
            </a:r>
            <a:endParaRPr kumimoji="1" lang="ja-JP" altLang="en-US" sz="32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23528" y="1892766"/>
            <a:ext cx="2808312" cy="1584176"/>
            <a:chOff x="323528" y="1635646"/>
            <a:chExt cx="2808312" cy="1584176"/>
          </a:xfrm>
        </p:grpSpPr>
        <p:sp>
          <p:nvSpPr>
            <p:cNvPr id="5" name="円/楕円 4"/>
            <p:cNvSpPr/>
            <p:nvPr/>
          </p:nvSpPr>
          <p:spPr>
            <a:xfrm>
              <a:off x="323528" y="1635646"/>
              <a:ext cx="2664296" cy="1584176"/>
            </a:xfrm>
            <a:prstGeom prst="ellipse">
              <a:avLst/>
            </a:prstGeom>
            <a:solidFill>
              <a:srgbClr val="00B0F0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52476" y="1824375"/>
              <a:ext cx="24793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0" dirty="0"/>
                <a:t>NH</a:t>
              </a:r>
              <a:r>
                <a:rPr lang="en-US" altLang="ja-JP" sz="8000" baseline="-25000" dirty="0"/>
                <a:t>4</a:t>
              </a:r>
              <a:endParaRPr kumimoji="1" lang="ja-JP" altLang="en-US" sz="8000" baseline="-25000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323528" y="1892766"/>
            <a:ext cx="2808312" cy="1584176"/>
            <a:chOff x="3923928" y="1851670"/>
            <a:chExt cx="2808312" cy="1584176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3923928" y="1851670"/>
              <a:ext cx="2808312" cy="1584176"/>
              <a:chOff x="323528" y="1635646"/>
              <a:chExt cx="2808312" cy="1584176"/>
            </a:xfrm>
          </p:grpSpPr>
          <p:sp>
            <p:nvSpPr>
              <p:cNvPr id="23" name="円/楕円 22"/>
              <p:cNvSpPr/>
              <p:nvPr/>
            </p:nvSpPr>
            <p:spPr>
              <a:xfrm>
                <a:off x="323528" y="1635646"/>
                <a:ext cx="2664296" cy="1584176"/>
              </a:xfrm>
              <a:prstGeom prst="ellipse">
                <a:avLst/>
              </a:prstGeom>
              <a:solidFill>
                <a:srgbClr val="00B0F0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652476" y="1824375"/>
                <a:ext cx="24793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8000" dirty="0"/>
                  <a:t>NH</a:t>
                </a:r>
                <a:r>
                  <a:rPr lang="en-US" altLang="ja-JP" sz="8000" baseline="-25000" dirty="0"/>
                  <a:t>4</a:t>
                </a:r>
                <a:endParaRPr kumimoji="1" lang="ja-JP" altLang="en-US" sz="8000" baseline="-25000" dirty="0"/>
              </a:p>
            </p:txBody>
          </p:sp>
        </p:grpSp>
        <p:sp>
          <p:nvSpPr>
            <p:cNvPr id="21" name="円/楕円 20"/>
            <p:cNvSpPr/>
            <p:nvPr/>
          </p:nvSpPr>
          <p:spPr>
            <a:xfrm>
              <a:off x="5940152" y="1923678"/>
              <a:ext cx="432048" cy="43204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円/楕円 10"/>
          <p:cNvSpPr/>
          <p:nvPr/>
        </p:nvSpPr>
        <p:spPr>
          <a:xfrm>
            <a:off x="2339752" y="19648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32572E-6 C 0.00226 -0.02128 -0.00121 -0.00216 0.00452 -0.01418 C 0.00903 -0.02375 0.01007 -0.03732 0.01563 -0.04596 C 0.01789 -0.04935 0.02118 -0.04904 0.02361 -0.05212 C 0.04757 -0.08297 0.02188 -0.0549 0.04601 -0.07989 C 0.04948 -0.08359 0.05382 -0.0842 0.0573 -0.0879 C 0.06615 -0.09685 0.07292 -0.10826 0.08316 -0.11196 C 0.11129 -0.13695 0.13664 -0.15268 0.16858 -0.15576 C 0.18108 -0.15885 0.19271 -0.16224 0.20556 -0.16378 C 0.21546 -0.16687 0.22292 -0.16872 0.23368 -0.16995 C 0.26164 -0.16872 0.28733 -0.16687 0.31459 -0.16193 C 0.31493 -0.16193 0.3224 -0.15916 0.32361 -0.15792 C 0.33351 -0.14805 0.32361 -0.15422 0.33143 -0.1499 C 0.33386 -0.14682 0.33681 -0.14497 0.33924 -0.14188 C 0.34566 -0.13325 0.34566 -0.12584 0.35382 -0.11998 C 0.35903 -0.10765 0.36302 -0.09531 0.36858 -0.08389 C 0.37136 -0.07834 0.37639 -0.066 0.37639 -0.066 C 0.37743 -0.05552 0.3783 -0.04472 0.37969 -0.03423 C 0.38125 -0.0219 0.38421 -0.00925 0.38421 0.00371 " pathEditMode="relative" ptsTypes="ffffffffffffffffffA">
                                      <p:cBhvr>
                                        <p:cTn id="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2.38742E-6 C 0.00556 0.00309 0.01025 -0.00061 0.0158 -0.00215 C 0.02119 -0.0037 0.03438 -0.00647 0.04046 -0.01017 C 0.04393 -0.01233 0.04705 -0.01634 0.05053 -0.01819 C 0.05417 -0.02035 0.05817 -0.02035 0.06181 -0.0222 C 0.07153 -0.02683 0.08021 -0.03516 0.08994 -0.04009 C 0.09914 -0.04472 0.10869 -0.04842 0.11806 -0.05212 C 0.12344 -0.05798 0.12796 -0.05829 0.13369 -0.06199 C 0.14324 -0.06816 0.15174 -0.0731 0.16181 -0.07587 C 0.17049 -0.08204 0.17535 -0.08544 0.18421 -0.0879 C 0.21511 -0.10703 0.24879 -0.10425 0.28091 -0.11196 C 0.32622 -0.11135 0.37153 -0.11135 0.41685 -0.1098 C 0.42848 -0.1095 0.45174 -0.10579 0.45174 -0.10579 C 0.46025 -0.1024 0.46893 -0.10178 0.47761 -0.09993 C 0.48455 -0.09592 0.49202 -0.09592 0.49896 -0.09191 C 0.5073 -0.08698 0.5165 -0.0805 0.52466 -0.07402 C 0.53004 -0.06971 0.53473 -0.06323 0.54046 -0.06014 C 0.54601 -0.05367 0.55469 -0.04318 0.56077 -0.04009 C 0.5698 -0.02714 0.57917 -0.01388 0.58872 -0.00215 C 0.58942 -2.38742E-6 0.58994 0.00216 0.59098 0.00401 C 0.59202 0.00556 0.59358 0.00587 0.59445 0.00772 C 0.59619 0.01142 0.59896 0.01975 0.59896 0.01975 C 0.60018 0.02684 0.60226 0.03208 0.60226 0.0398 " pathEditMode="relative" ptsTypes="ffffffffffffffffffffff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1" grpId="0" animBg="1"/>
      <p:bldP spid="1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356</Words>
  <Application>Microsoft Office PowerPoint</Application>
  <PresentationFormat>画面に合わせる (16:9)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Lucida Sans Unicode</vt:lpstr>
      <vt:lpstr>Wingdings 2</vt:lpstr>
      <vt:lpstr>Wingdings 3</vt:lpstr>
      <vt:lpstr>Verdana</vt:lpstr>
      <vt:lpstr>ＭＳ Ｐゴシック</vt:lpstr>
      <vt:lpstr>ビジネス</vt:lpstr>
      <vt:lpstr>原子とイオン</vt:lpstr>
      <vt:lpstr>原子の構造</vt:lpstr>
      <vt:lpstr>原子の構造</vt:lpstr>
      <vt:lpstr>原子の構造</vt:lpstr>
      <vt:lpstr>原子がイオンになる</vt:lpstr>
      <vt:lpstr>電子を欲しがる原子 と 出したがる原子</vt:lpstr>
      <vt:lpstr>電子を欲しがる原子 と 出したがる原子</vt:lpstr>
      <vt:lpstr>電子を欲しがる原子 と 出したがる原子</vt:lpstr>
      <vt:lpstr>電子を欲しがる原子 と 出したがる原子</vt:lpstr>
      <vt:lpstr>イオンをイオン式で表そう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原子とイオン</dc:title>
  <dc:creator>Windows7</dc:creator>
  <cp:lastModifiedBy>5440</cp:lastModifiedBy>
  <cp:revision>20</cp:revision>
  <dcterms:created xsi:type="dcterms:W3CDTF">2014-04-16T05:00:11Z</dcterms:created>
  <dcterms:modified xsi:type="dcterms:W3CDTF">2021-05-30T11:07:29Z</dcterms:modified>
</cp:coreProperties>
</file>